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handoutMasterIdLst>
    <p:handoutMasterId r:id="rId42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395" r:id="rId10"/>
    <p:sldId id="1415" r:id="rId11"/>
    <p:sldId id="1406" r:id="rId12"/>
    <p:sldId id="1407" r:id="rId13"/>
    <p:sldId id="1408" r:id="rId14"/>
    <p:sldId id="1410" r:id="rId15"/>
    <p:sldId id="1414" r:id="rId16"/>
    <p:sldId id="1409" r:id="rId17"/>
    <p:sldId id="1359" r:id="rId18"/>
    <p:sldId id="1297" r:id="rId19"/>
    <p:sldId id="1416" r:id="rId20"/>
    <p:sldId id="1315" r:id="rId21"/>
    <p:sldId id="1316" r:id="rId22"/>
    <p:sldId id="1322" r:id="rId23"/>
    <p:sldId id="1411" r:id="rId24"/>
    <p:sldId id="1361" r:id="rId25"/>
    <p:sldId id="1362" r:id="rId26"/>
    <p:sldId id="1412" r:id="rId27"/>
    <p:sldId id="1372" r:id="rId28"/>
    <p:sldId id="1364" r:id="rId29"/>
    <p:sldId id="1374" r:id="rId30"/>
    <p:sldId id="1413" r:id="rId31"/>
    <p:sldId id="1399" r:id="rId32"/>
    <p:sldId id="1417" r:id="rId33"/>
    <p:sldId id="1375" r:id="rId34"/>
    <p:sldId id="1418" r:id="rId35"/>
    <p:sldId id="1376" r:id="rId36"/>
    <p:sldId id="1419" r:id="rId37"/>
    <p:sldId id="1397" r:id="rId38"/>
    <p:sldId id="1420" r:id="rId39"/>
    <p:sldId id="1403" r:id="rId4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2E7"/>
    <a:srgbClr val="71AAFF"/>
    <a:srgbClr val="89B9FF"/>
    <a:srgbClr val="00A0FF"/>
    <a:srgbClr val="984807"/>
    <a:srgbClr val="EAE3CA"/>
    <a:srgbClr val="FF0000"/>
    <a:srgbClr val="0070C0"/>
    <a:srgbClr val="EFEFE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2" autoAdjust="0"/>
    <p:restoredTop sz="96909" autoAdjust="0"/>
  </p:normalViewPr>
  <p:slideViewPr>
    <p:cSldViewPr>
      <p:cViewPr varScale="1">
        <p:scale>
          <a:sx n="105" d="100"/>
          <a:sy n="105" d="100"/>
        </p:scale>
        <p:origin x="-90" y="-20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6.JP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4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jpeg"/><Relationship Id="rId7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7.png"/><Relationship Id="rId7" Type="http://schemas.openxmlformats.org/officeDocument/2006/relationships/image" Target="../media/image4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16.png"/><Relationship Id="rId4" Type="http://schemas.openxmlformats.org/officeDocument/2006/relationships/image" Target="../media/image42.emf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https://cdata2.tsherpa.co.kr/tsherpa/MultiMedia/Flash/2020/curri/MM_42_04/suh_0402_02_0002/images/suh_0402_02_0002_101_1/suh_0402_02_0002_101_1_1_2.png" TargetMode="Externa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14046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5.0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99147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71506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삼각형을 분류해 볼까요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218451" y="2252629"/>
            <a:ext cx="6481763" cy="1752435"/>
            <a:chOff x="218451" y="2174938"/>
            <a:chExt cx="6481763" cy="1752435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1F661687-17DE-4925-8E77-16412469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451" y="2174938"/>
              <a:ext cx="6481763" cy="1752435"/>
            </a:xfrm>
            <a:prstGeom prst="rect">
              <a:avLst/>
            </a:prstGeom>
          </p:spPr>
        </p:pic>
        <p:sp>
          <p:nvSpPr>
            <p:cNvPr id="111" name="직사각형 110"/>
            <p:cNvSpPr/>
            <p:nvPr/>
          </p:nvSpPr>
          <p:spPr>
            <a:xfrm>
              <a:off x="971600" y="3176972"/>
              <a:ext cx="323800" cy="3600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933072" y="261110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995851" y="2611109"/>
              <a:ext cx="209736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028457" y="356311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239151" y="2863137"/>
              <a:ext cx="226660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368498" y="3356992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236334" y="2384884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 bwMode="auto">
            <a:xfrm>
              <a:off x="803227" y="3253636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 bwMode="auto">
            <a:xfrm>
              <a:off x="1717395" y="252890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</a:p>
          </p:txBody>
        </p:sp>
        <p:sp>
          <p:nvSpPr>
            <p:cNvPr id="120" name="직사각형 119"/>
            <p:cNvSpPr/>
            <p:nvPr/>
          </p:nvSpPr>
          <p:spPr bwMode="auto">
            <a:xfrm>
              <a:off x="2867338" y="350656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 bwMode="auto">
            <a:xfrm>
              <a:off x="2771800" y="260090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3989676" y="288385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마</a:t>
              </a:r>
            </a:p>
          </p:txBody>
        </p:sp>
        <p:sp>
          <p:nvSpPr>
            <p:cNvPr id="123" name="직사각형 122"/>
            <p:cNvSpPr/>
            <p:nvPr/>
          </p:nvSpPr>
          <p:spPr bwMode="auto">
            <a:xfrm>
              <a:off x="5090275" y="3354447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바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5999686" y="2283743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과 동일한 위치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34268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길이를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538254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삽화에 텍스트는 직접 삽입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4-2\app\resource\contents\lesson02\ops\2\images\2_1\2_1_3_01.svg~2_1_3_01_answer_4.svg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5374090" y="1341094"/>
            <a:ext cx="521274" cy="258880"/>
            <a:chOff x="3792317" y="345499"/>
            <a:chExt cx="521274" cy="25888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62A72F49-201F-4A6A-8EE8-765004CEB882}"/>
              </a:ext>
            </a:extLst>
          </p:cNvPr>
          <p:cNvGrpSpPr/>
          <p:nvPr/>
        </p:nvGrpSpPr>
        <p:grpSpPr>
          <a:xfrm>
            <a:off x="5918542" y="1342762"/>
            <a:ext cx="521274" cy="255591"/>
            <a:chOff x="4338619" y="347167"/>
            <a:chExt cx="521274" cy="25559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74D84A3-6C1A-43ED-9908-12388BC009A9}"/>
                </a:ext>
              </a:extLst>
            </p:cNvPr>
            <p:cNvSpPr/>
            <p:nvPr/>
          </p:nvSpPr>
          <p:spPr>
            <a:xfrm>
              <a:off x="4338619" y="34716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C3C053BF-43EC-4BC7-B069-26B25E340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723" y="350355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A38BC19D-7FE5-40AB-980A-995B933DDEDF}"/>
              </a:ext>
            </a:extLst>
          </p:cNvPr>
          <p:cNvGrpSpPr/>
          <p:nvPr/>
        </p:nvGrpSpPr>
        <p:grpSpPr>
          <a:xfrm>
            <a:off x="6462994" y="1341553"/>
            <a:ext cx="521274" cy="255591"/>
            <a:chOff x="4887332" y="345958"/>
            <a:chExt cx="521274" cy="25559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5D401DBC-7C21-4CEA-A793-95D3171C21B0}"/>
                </a:ext>
              </a:extLst>
            </p:cNvPr>
            <p:cNvSpPr/>
            <p:nvPr/>
          </p:nvSpPr>
          <p:spPr>
            <a:xfrm>
              <a:off x="4887332" y="34595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07C54F96-5279-436B-9AD3-1E7D72D21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712" y="35002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CD38A892-09E6-491D-AF2D-327CD3E75ED5}"/>
              </a:ext>
            </a:extLst>
          </p:cNvPr>
          <p:cNvSpPr/>
          <p:nvPr/>
        </p:nvSpPr>
        <p:spPr bwMode="auto">
          <a:xfrm>
            <a:off x="3887924" y="4246060"/>
            <a:ext cx="1606264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바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사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5686050" y="50375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94BECD77-C204-4B0A-BFE8-AF662898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26" y="407707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064636" y="4246060"/>
            <a:ext cx="2652857" cy="43688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길이가 같은 변이 있는 삼각형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916367" y="4100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57E19CF1-38F5-42B0-AD88-C31C5834A9D1}"/>
              </a:ext>
            </a:extLst>
          </p:cNvPr>
          <p:cNvGrpSpPr/>
          <p:nvPr/>
        </p:nvGrpSpPr>
        <p:grpSpPr>
          <a:xfrm>
            <a:off x="4288306" y="1340768"/>
            <a:ext cx="521274" cy="260415"/>
            <a:chOff x="3240719" y="345173"/>
            <a:chExt cx="521274" cy="26041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1EEE74D7-F59B-4706-8E4D-4B09365AE7F5}"/>
                </a:ext>
              </a:extLst>
            </p:cNvPr>
            <p:cNvSpPr/>
            <p:nvPr/>
          </p:nvSpPr>
          <p:spPr>
            <a:xfrm>
              <a:off x="3240719" y="34999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89F423F7-C2FB-491B-A8E3-31B1275F2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099" y="345173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4838028" y="1342185"/>
            <a:ext cx="521274" cy="258880"/>
            <a:chOff x="3792317" y="345499"/>
            <a:chExt cx="521274" cy="258880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CD38A892-09E6-491D-AF2D-327CD3E75ED5}"/>
              </a:ext>
            </a:extLst>
          </p:cNvPr>
          <p:cNvSpPr/>
          <p:nvPr/>
        </p:nvSpPr>
        <p:spPr bwMode="auto">
          <a:xfrm>
            <a:off x="3880884" y="4758583"/>
            <a:ext cx="1606264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나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라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en-US" altLang="ko-KR" sz="1900" b="1" i="0" u="none" strike="noStrike" cap="none" normalizeH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900" b="1" i="0" u="none" strike="noStrike" cap="none" normalizeH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마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" name="Picture 4">
            <a:extLst>
              <a:ext uri="{FF2B5EF4-FFF2-40B4-BE49-F238E27FC236}">
                <a16:creationId xmlns:a16="http://schemas.microsoft.com/office/drawing/2014/main" xmlns="" id="{94BECD77-C204-4B0A-BFE8-AF662898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286" y="458959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모서리가 둥근 직사각형 103"/>
          <p:cNvSpPr/>
          <p:nvPr/>
        </p:nvSpPr>
        <p:spPr>
          <a:xfrm>
            <a:off x="1057596" y="4758583"/>
            <a:ext cx="2652857" cy="43688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길이가 같은 변이 </a:t>
            </a:r>
            <a:r>
              <a:rPr lang="ko-KR" altLang="en-US" sz="14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없는 </a:t>
            </a:r>
            <a:r>
              <a: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삼각형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323537" y="23165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28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약물로 대체해서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 두 칸의 약물은 바로 보여줌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약물은 각 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정중앙에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표를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5611196" y="52652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xmlns="" id="{194499F4-F4D2-42CB-B956-C397220B5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802"/>
              </p:ext>
            </p:extLst>
          </p:nvPr>
        </p:nvGraphicFramePr>
        <p:xfrm>
          <a:off x="78957" y="4113076"/>
          <a:ext cx="6865061" cy="992506"/>
        </p:xfrm>
        <a:graphic>
          <a:graphicData uri="http://schemas.openxmlformats.org/drawingml/2006/table">
            <a:tbl>
              <a:tblPr firstRow="1" bandRow="1">
                <a:solidFill>
                  <a:srgbClr val="AE7C65"/>
                </a:solidFill>
              </a:tblPr>
              <a:tblGrid>
                <a:gridCol w="28405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1867622142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2889169473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1915690609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3230856595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783155413"/>
                    </a:ext>
                  </a:extLst>
                </a:gridCol>
                <a:gridCol w="5749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62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7C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2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길이가 같은 변이 있나요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9056B76C-5030-44A1-9E6B-065EC1AE0504}"/>
              </a:ext>
            </a:extLst>
          </p:cNvPr>
          <p:cNvGrpSpPr/>
          <p:nvPr/>
        </p:nvGrpSpPr>
        <p:grpSpPr>
          <a:xfrm>
            <a:off x="5366559" y="1341094"/>
            <a:ext cx="521274" cy="258880"/>
            <a:chOff x="3792317" y="345499"/>
            <a:chExt cx="521274" cy="25888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5353B5E0-CD51-4989-BFB8-E84769F86CF2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C58397C7-B2AA-40EC-9403-25EC5881B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E3FCFEE6-9599-4882-88F1-EDF7BA6BF9C2}"/>
              </a:ext>
            </a:extLst>
          </p:cNvPr>
          <p:cNvGrpSpPr/>
          <p:nvPr/>
        </p:nvGrpSpPr>
        <p:grpSpPr>
          <a:xfrm>
            <a:off x="5911011" y="1342762"/>
            <a:ext cx="521274" cy="255591"/>
            <a:chOff x="4338619" y="347167"/>
            <a:chExt cx="521274" cy="255591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7CE2AAF4-C492-4A9E-A1EA-99930F4BE243}"/>
                </a:ext>
              </a:extLst>
            </p:cNvPr>
            <p:cNvSpPr/>
            <p:nvPr/>
          </p:nvSpPr>
          <p:spPr>
            <a:xfrm>
              <a:off x="4338619" y="34716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5CCC3933-96CC-4C5B-B320-0D6E164C9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723" y="350355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05F17EF9-F734-4D68-92CD-3F2AB3EA197C}"/>
              </a:ext>
            </a:extLst>
          </p:cNvPr>
          <p:cNvGrpSpPr/>
          <p:nvPr/>
        </p:nvGrpSpPr>
        <p:grpSpPr>
          <a:xfrm>
            <a:off x="6455463" y="1341553"/>
            <a:ext cx="521274" cy="255591"/>
            <a:chOff x="4887332" y="345958"/>
            <a:chExt cx="521274" cy="25559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E736CE1E-A6A4-424C-AB76-81124D63E5C1}"/>
                </a:ext>
              </a:extLst>
            </p:cNvPr>
            <p:cNvSpPr/>
            <p:nvPr/>
          </p:nvSpPr>
          <p:spPr>
            <a:xfrm>
              <a:off x="4887332" y="34595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B1952481-EE63-4AFE-B6F3-FB83B2AD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712" y="35002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64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65" y="4725144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4687140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87" y="4677915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843" y="4671034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34" y="4689140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30" y="4707246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86" y="4724924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87" y="4527107"/>
            <a:ext cx="343028" cy="3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95" y="4527107"/>
            <a:ext cx="343028" cy="3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95" y="4527107"/>
            <a:ext cx="343028" cy="3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03" y="4527107"/>
            <a:ext cx="343028" cy="3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843" y="4527371"/>
            <a:ext cx="343028" cy="34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2730639" y="44560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18451" y="2252629"/>
            <a:ext cx="6481763" cy="1752435"/>
            <a:chOff x="218451" y="2174938"/>
            <a:chExt cx="6481763" cy="1752435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1F661687-17DE-4925-8E77-16412469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451" y="2174938"/>
              <a:ext cx="6481763" cy="1752435"/>
            </a:xfrm>
            <a:prstGeom prst="rect">
              <a:avLst/>
            </a:prstGeom>
          </p:spPr>
        </p:pic>
        <p:sp>
          <p:nvSpPr>
            <p:cNvPr id="135" name="직사각형 134"/>
            <p:cNvSpPr/>
            <p:nvPr/>
          </p:nvSpPr>
          <p:spPr>
            <a:xfrm>
              <a:off x="971600" y="3176972"/>
              <a:ext cx="323800" cy="3600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933072" y="261110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995851" y="2611109"/>
              <a:ext cx="209736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028457" y="356311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4239151" y="2863137"/>
              <a:ext cx="226660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368498" y="3356992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6236334" y="2384884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 bwMode="auto">
            <a:xfrm>
              <a:off x="803227" y="3253636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 bwMode="auto">
            <a:xfrm>
              <a:off x="1717395" y="252890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</a:p>
          </p:txBody>
        </p:sp>
        <p:sp>
          <p:nvSpPr>
            <p:cNvPr id="144" name="직사각형 143"/>
            <p:cNvSpPr/>
            <p:nvPr/>
          </p:nvSpPr>
          <p:spPr bwMode="auto">
            <a:xfrm>
              <a:off x="2867338" y="350656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 bwMode="auto">
            <a:xfrm>
              <a:off x="2771800" y="260090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  <p:sp>
          <p:nvSpPr>
            <p:cNvPr id="146" name="직사각형 145"/>
            <p:cNvSpPr/>
            <p:nvPr/>
          </p:nvSpPr>
          <p:spPr bwMode="auto">
            <a:xfrm>
              <a:off x="3989676" y="288385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마</a:t>
              </a:r>
            </a:p>
          </p:txBody>
        </p:sp>
        <p:sp>
          <p:nvSpPr>
            <p:cNvPr id="147" name="직사각형 146"/>
            <p:cNvSpPr/>
            <p:nvPr/>
          </p:nvSpPr>
          <p:spPr bwMode="auto">
            <a:xfrm>
              <a:off x="5090275" y="3354447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바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 bwMode="auto">
            <a:xfrm>
              <a:off x="5999686" y="2283743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57E19CF1-38F5-42B0-AD88-C31C5834A9D1}"/>
              </a:ext>
            </a:extLst>
          </p:cNvPr>
          <p:cNvGrpSpPr/>
          <p:nvPr/>
        </p:nvGrpSpPr>
        <p:grpSpPr>
          <a:xfrm>
            <a:off x="4288306" y="1347818"/>
            <a:ext cx="521274" cy="260415"/>
            <a:chOff x="3240719" y="345173"/>
            <a:chExt cx="521274" cy="2604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1EEE74D7-F59B-4706-8E4D-4B09365AE7F5}"/>
                </a:ext>
              </a:extLst>
            </p:cNvPr>
            <p:cNvSpPr/>
            <p:nvPr/>
          </p:nvSpPr>
          <p:spPr>
            <a:xfrm>
              <a:off x="3240719" y="34999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89F423F7-C2FB-491B-A8E3-31B1275F2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099" y="345173"/>
              <a:ext cx="462514" cy="2212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4838028" y="1340768"/>
            <a:ext cx="521274" cy="258880"/>
            <a:chOff x="3792317" y="345499"/>
            <a:chExt cx="521274" cy="25888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56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218451" y="2252629"/>
            <a:ext cx="6481763" cy="1752435"/>
            <a:chOff x="218451" y="2174938"/>
            <a:chExt cx="6481763" cy="175243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1F661687-17DE-4925-8E77-16412469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451" y="2174938"/>
              <a:ext cx="6481763" cy="1752435"/>
            </a:xfrm>
            <a:prstGeom prst="rect">
              <a:avLst/>
            </a:prstGeom>
          </p:spPr>
        </p:pic>
        <p:sp>
          <p:nvSpPr>
            <p:cNvPr id="76" name="직사각형 75"/>
            <p:cNvSpPr/>
            <p:nvPr/>
          </p:nvSpPr>
          <p:spPr>
            <a:xfrm>
              <a:off x="971600" y="3176972"/>
              <a:ext cx="323800" cy="3600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933072" y="261110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995851" y="2611109"/>
              <a:ext cx="209736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028457" y="356311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239151" y="2863137"/>
              <a:ext cx="226660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368498" y="3356992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236334" y="2384884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803227" y="3253636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1717395" y="252890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867338" y="350656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2771800" y="260090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3989676" y="288385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마</a:t>
              </a: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5090275" y="3354447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바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5999686" y="2283743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처음부터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변의 길이가 같은 삼각형을 모두 찾아 기호를 쓰고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3B99D084-A23F-4643-A914-528FE7181814}"/>
              </a:ext>
            </a:extLst>
          </p:cNvPr>
          <p:cNvGrpSpPr/>
          <p:nvPr/>
        </p:nvGrpSpPr>
        <p:grpSpPr>
          <a:xfrm>
            <a:off x="5368480" y="1341094"/>
            <a:ext cx="521274" cy="258880"/>
            <a:chOff x="3792317" y="345499"/>
            <a:chExt cx="521274" cy="25888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DBF44549-4DBA-4D7A-97DE-B6F1A77B832C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04C9C3D-DD9A-4255-8FD1-AF83003C7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56912098-B95F-420B-AFA6-0EF2E8E0E0DD}"/>
              </a:ext>
            </a:extLst>
          </p:cNvPr>
          <p:cNvGrpSpPr/>
          <p:nvPr/>
        </p:nvGrpSpPr>
        <p:grpSpPr>
          <a:xfrm>
            <a:off x="5912932" y="1342762"/>
            <a:ext cx="521274" cy="255591"/>
            <a:chOff x="4338619" y="347167"/>
            <a:chExt cx="521274" cy="25559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B6CC0089-F6A8-4ABA-9904-0B4F19F95C70}"/>
                </a:ext>
              </a:extLst>
            </p:cNvPr>
            <p:cNvSpPr/>
            <p:nvPr/>
          </p:nvSpPr>
          <p:spPr>
            <a:xfrm>
              <a:off x="4338619" y="347167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EEC90CB-E34B-40A9-974A-5F1581B56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723" y="350355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AD852AC-B2A4-4275-9625-D236014F27AD}"/>
              </a:ext>
            </a:extLst>
          </p:cNvPr>
          <p:cNvGrpSpPr/>
          <p:nvPr/>
        </p:nvGrpSpPr>
        <p:grpSpPr>
          <a:xfrm>
            <a:off x="6457384" y="1341553"/>
            <a:ext cx="521274" cy="255591"/>
            <a:chOff x="4887332" y="345958"/>
            <a:chExt cx="521274" cy="25559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BF4B813B-E18E-4684-BC4D-14BEDD919675}"/>
                </a:ext>
              </a:extLst>
            </p:cNvPr>
            <p:cNvSpPr/>
            <p:nvPr/>
          </p:nvSpPr>
          <p:spPr>
            <a:xfrm>
              <a:off x="4887332" y="34595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8F7A349-C6C9-4E59-909C-CA70CE3F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712" y="35002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EF272A6-9B0E-405F-9522-C5ED34BD18A1}"/>
              </a:ext>
            </a:extLst>
          </p:cNvPr>
          <p:cNvSpPr/>
          <p:nvPr/>
        </p:nvSpPr>
        <p:spPr bwMode="auto">
          <a:xfrm>
            <a:off x="3080774" y="4288172"/>
            <a:ext cx="1620180" cy="3492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바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사</a:t>
            </a:r>
            <a:endParaRPr lang="en-US" altLang="ko-KR" sz="1900" b="1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16570" y="4302196"/>
            <a:ext cx="2692196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 변의 길이가 같은 삼각형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954" y="4074714"/>
            <a:ext cx="360000" cy="355000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324689" y="4754719"/>
            <a:ext cx="701353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EF272A6-9B0E-405F-9522-C5ED34BD18A1}"/>
              </a:ext>
            </a:extLst>
          </p:cNvPr>
          <p:cNvSpPr/>
          <p:nvPr/>
        </p:nvSpPr>
        <p:spPr bwMode="auto">
          <a:xfrm>
            <a:off x="3080774" y="4754720"/>
            <a:ext cx="3705414" cy="3664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   쌍둥이삼각형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976" y="4544618"/>
            <a:ext cx="360000" cy="355000"/>
          </a:xfrm>
          <a:prstGeom prst="rect">
            <a:avLst/>
          </a:prstGeom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xmlns="" id="{A68444C8-DE8E-48C5-842D-34F89729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04" y="4793053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2020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3026042" y="4975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57E19CF1-38F5-42B0-AD88-C31C5834A9D1}"/>
              </a:ext>
            </a:extLst>
          </p:cNvPr>
          <p:cNvGrpSpPr/>
          <p:nvPr/>
        </p:nvGrpSpPr>
        <p:grpSpPr>
          <a:xfrm>
            <a:off x="4288306" y="1347818"/>
            <a:ext cx="521274" cy="260415"/>
            <a:chOff x="3240719" y="345173"/>
            <a:chExt cx="521274" cy="26041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1EEE74D7-F59B-4706-8E4D-4B09365AE7F5}"/>
                </a:ext>
              </a:extLst>
            </p:cNvPr>
            <p:cNvSpPr/>
            <p:nvPr/>
          </p:nvSpPr>
          <p:spPr>
            <a:xfrm>
              <a:off x="3240719" y="34999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9F423F7-C2FB-491B-A8E3-31B1275F2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099" y="345173"/>
              <a:ext cx="462514" cy="2212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4838028" y="1340768"/>
            <a:ext cx="521274" cy="258880"/>
            <a:chOff x="3792317" y="345499"/>
            <a:chExt cx="521274" cy="25888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3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18451" y="2252629"/>
            <a:ext cx="6481763" cy="1752435"/>
            <a:chOff x="218451" y="2174938"/>
            <a:chExt cx="6481763" cy="175243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1F661687-17DE-4925-8E77-16412469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451" y="2174938"/>
              <a:ext cx="6481763" cy="1752435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71600" y="3176972"/>
              <a:ext cx="323800" cy="3600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33072" y="261110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995851" y="2611109"/>
              <a:ext cx="209736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028457" y="356311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39151" y="2863137"/>
              <a:ext cx="226660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368498" y="3356992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236334" y="2384884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803227" y="3253636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1717395" y="252890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2867338" y="350656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2771800" y="260090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3989676" y="288385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마</a:t>
              </a: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5090275" y="3354447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바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5999686" y="2283743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길이가 같은 삼각형을 모두 찾아 기호를 쓰고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9BD2258-D8F1-42BF-833C-E4584EAA2B31}"/>
              </a:ext>
            </a:extLst>
          </p:cNvPr>
          <p:cNvGrpSpPr/>
          <p:nvPr/>
        </p:nvGrpSpPr>
        <p:grpSpPr>
          <a:xfrm>
            <a:off x="5374090" y="1341094"/>
            <a:ext cx="521274" cy="258880"/>
            <a:chOff x="3792317" y="345499"/>
            <a:chExt cx="521274" cy="25888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B4D17D5E-F246-4C25-B772-3EAAD62F4AA6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9BF4942-912A-4DB8-8097-E0F866C34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4E4D34E-EC61-400E-86FC-FDFBBFC20F5B}"/>
              </a:ext>
            </a:extLst>
          </p:cNvPr>
          <p:cNvGrpSpPr/>
          <p:nvPr/>
        </p:nvGrpSpPr>
        <p:grpSpPr>
          <a:xfrm>
            <a:off x="5918542" y="1342762"/>
            <a:ext cx="521274" cy="255591"/>
            <a:chOff x="4338619" y="347167"/>
            <a:chExt cx="521274" cy="2555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FDAF3781-F0FF-4BE6-9CBE-1368893A3AA3}"/>
                </a:ext>
              </a:extLst>
            </p:cNvPr>
            <p:cNvSpPr/>
            <p:nvPr/>
          </p:nvSpPr>
          <p:spPr>
            <a:xfrm>
              <a:off x="4338619" y="34716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C929489-638B-4292-BF63-9B70AFCA4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723" y="350355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B3BCB680-E835-48B0-88FA-233BF11D500E}"/>
              </a:ext>
            </a:extLst>
          </p:cNvPr>
          <p:cNvGrpSpPr/>
          <p:nvPr/>
        </p:nvGrpSpPr>
        <p:grpSpPr>
          <a:xfrm>
            <a:off x="6462994" y="1341553"/>
            <a:ext cx="521274" cy="255591"/>
            <a:chOff x="4887332" y="345958"/>
            <a:chExt cx="521274" cy="25559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A37B5632-DE70-448A-ABE8-B0912590A15F}"/>
                </a:ext>
              </a:extLst>
            </p:cNvPr>
            <p:cNvSpPr/>
            <p:nvPr/>
          </p:nvSpPr>
          <p:spPr>
            <a:xfrm>
              <a:off x="4887332" y="345958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5F8E52D-0082-437F-A433-0AF0BB791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712" y="35002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처음부터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9EF272A6-9B0E-405F-9522-C5ED34BD18A1}"/>
              </a:ext>
            </a:extLst>
          </p:cNvPr>
          <p:cNvSpPr/>
          <p:nvPr/>
        </p:nvSpPr>
        <p:spPr bwMode="auto">
          <a:xfrm>
            <a:off x="3080774" y="4288172"/>
            <a:ext cx="1620180" cy="3492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endParaRPr lang="en-US" altLang="ko-KR" sz="1900" b="1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16570" y="4302196"/>
            <a:ext cx="2692196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 변의 길이가 같은 삼각형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954" y="4074714"/>
            <a:ext cx="360000" cy="35500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324689" y="4754719"/>
            <a:ext cx="701353" cy="366468"/>
          </a:xfrm>
          <a:prstGeom prst="roundRect">
            <a:avLst/>
          </a:prstGeom>
          <a:solidFill>
            <a:srgbClr val="5CA2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이름</a:t>
            </a:r>
            <a:endParaRPr lang="ko-KR" altLang="en-US" sz="1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EF272A6-9B0E-405F-9522-C5ED34BD18A1}"/>
              </a:ext>
            </a:extLst>
          </p:cNvPr>
          <p:cNvSpPr/>
          <p:nvPr/>
        </p:nvSpPr>
        <p:spPr bwMode="auto">
          <a:xfrm>
            <a:off x="3080774" y="4754720"/>
            <a:ext cx="3705414" cy="3664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b="1" dirty="0" err="1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세쌍둥이삼각형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976" y="4544618"/>
            <a:ext cx="360000" cy="355000"/>
          </a:xfrm>
          <a:prstGeom prst="rect">
            <a:avLst/>
          </a:prstGeom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xmlns="" id="{A68444C8-DE8E-48C5-842D-34F89729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04" y="4793053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57E19CF1-38F5-42B0-AD88-C31C5834A9D1}"/>
              </a:ext>
            </a:extLst>
          </p:cNvPr>
          <p:cNvGrpSpPr/>
          <p:nvPr/>
        </p:nvGrpSpPr>
        <p:grpSpPr>
          <a:xfrm>
            <a:off x="4288306" y="1347818"/>
            <a:ext cx="521274" cy="260415"/>
            <a:chOff x="3240719" y="345173"/>
            <a:chExt cx="521274" cy="26041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1EEE74D7-F59B-4706-8E4D-4B09365AE7F5}"/>
                </a:ext>
              </a:extLst>
            </p:cNvPr>
            <p:cNvSpPr/>
            <p:nvPr/>
          </p:nvSpPr>
          <p:spPr>
            <a:xfrm>
              <a:off x="3240719" y="34999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89F423F7-C2FB-491B-A8E3-31B1275F2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099" y="345173"/>
              <a:ext cx="462514" cy="2212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4838028" y="1340768"/>
            <a:ext cx="521274" cy="258880"/>
            <a:chOff x="3792317" y="345499"/>
            <a:chExt cx="521274" cy="25888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98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0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초록 배경에 맞게 흰 배경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제거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보니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627F6B8-4B3E-4E29-A0CF-BDD4D2C773B9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AD00A97-549D-4197-B950-79E13050B576}"/>
              </a:ext>
            </a:extLst>
          </p:cNvPr>
          <p:cNvSpPr/>
          <p:nvPr/>
        </p:nvSpPr>
        <p:spPr>
          <a:xfrm>
            <a:off x="238526" y="1907689"/>
            <a:ext cx="6817750" cy="4072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같은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                    이라고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82621BE-DC2A-470A-BF66-5DEDB44D4F9F}"/>
              </a:ext>
            </a:extLst>
          </p:cNvPr>
          <p:cNvSpPr/>
          <p:nvPr/>
        </p:nvSpPr>
        <p:spPr bwMode="auto">
          <a:xfrm>
            <a:off x="3661318" y="1939426"/>
            <a:ext cx="1655727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509" y="1705025"/>
            <a:ext cx="360000" cy="355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7A87C78-F893-4354-8164-D134A8DD4FC3}"/>
              </a:ext>
            </a:extLst>
          </p:cNvPr>
          <p:cNvSpPr/>
          <p:nvPr/>
        </p:nvSpPr>
        <p:spPr>
          <a:xfrm>
            <a:off x="225532" y="2491964"/>
            <a:ext cx="6817750" cy="4072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변의 길이가 같은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                    이라고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4048195-D353-4AA8-BE00-50DE2FAFFB71}"/>
              </a:ext>
            </a:extLst>
          </p:cNvPr>
          <p:cNvSpPr/>
          <p:nvPr/>
        </p:nvSpPr>
        <p:spPr bwMode="auto">
          <a:xfrm>
            <a:off x="3661318" y="2509476"/>
            <a:ext cx="1667923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36" y="2304915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7BA93507-1AE9-4413-9883-880D61CED58E}"/>
              </a:ext>
            </a:extLst>
          </p:cNvPr>
          <p:cNvSpPr/>
          <p:nvPr/>
        </p:nvSpPr>
        <p:spPr>
          <a:xfrm>
            <a:off x="-17852" y="1516656"/>
            <a:ext cx="593407" cy="344006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CA2DE98F-F0F4-41ED-8467-B2C3EA270292}"/>
              </a:ext>
            </a:extLst>
          </p:cNvPr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_x158392888" descr="EMB00002bac2d88">
            <a:extLst>
              <a:ext uri="{FF2B5EF4-FFF2-40B4-BE49-F238E27FC236}">
                <a16:creationId xmlns:a16="http://schemas.microsoft.com/office/drawing/2014/main" xmlns="" id="{2ACE1664-DBB0-4315-A6CC-873A9A59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65" y="3655716"/>
            <a:ext cx="1320979" cy="19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56" y="3655716"/>
            <a:ext cx="478634" cy="42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381D1925-CD84-43FB-9CC2-AC0CBD10EAE9}"/>
              </a:ext>
            </a:extLst>
          </p:cNvPr>
          <p:cNvSpPr/>
          <p:nvPr/>
        </p:nvSpPr>
        <p:spPr>
          <a:xfrm>
            <a:off x="4214536" y="39661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381D1925-CD84-43FB-9CC2-AC0CBD10EAE9}"/>
              </a:ext>
            </a:extLst>
          </p:cNvPr>
          <p:cNvSpPr/>
          <p:nvPr/>
        </p:nvSpPr>
        <p:spPr>
          <a:xfrm>
            <a:off x="2515519" y="35096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627764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74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627F6B8-4B3E-4E29-A0CF-BDD4D2C773B9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_x158392888" descr="EMB00002bac2d88">
            <a:extLst>
              <a:ext uri="{FF2B5EF4-FFF2-40B4-BE49-F238E27FC236}">
                <a16:creationId xmlns:a16="http://schemas.microsoft.com/office/drawing/2014/main" xmlns="" id="{2ACE1664-DBB0-4315-A6CC-873A9A59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65" y="3655716"/>
            <a:ext cx="1320979" cy="19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4F62E744-50AB-4F15-AF8C-F25FA6842C45}"/>
              </a:ext>
            </a:extLst>
          </p:cNvPr>
          <p:cNvGrpSpPr/>
          <p:nvPr/>
        </p:nvGrpSpPr>
        <p:grpSpPr>
          <a:xfrm>
            <a:off x="3840558" y="3027580"/>
            <a:ext cx="2135598" cy="1085496"/>
            <a:chOff x="1958551" y="1562549"/>
            <a:chExt cx="2251492" cy="1269295"/>
          </a:xfrm>
        </p:grpSpPr>
        <p:sp>
          <p:nvSpPr>
            <p:cNvPr id="35" name="모서리가 둥근 직사각형 64">
              <a:extLst>
                <a:ext uri="{FF2B5EF4-FFF2-40B4-BE49-F238E27FC236}">
                  <a16:creationId xmlns:a16="http://schemas.microsoft.com/office/drawing/2014/main" xmlns="" id="{939D850E-AAA2-47F7-96EB-948E5EA952D5}"/>
                </a:ext>
              </a:extLst>
            </p:cNvPr>
            <p:cNvSpPr/>
            <p:nvPr/>
          </p:nvSpPr>
          <p:spPr>
            <a:xfrm>
              <a:off x="1974139" y="1562549"/>
              <a:ext cx="2235904" cy="11185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정삼각형은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이기도 해요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xmlns="" id="{24D2B87A-EA06-4954-A21A-5FFF41C7279C}"/>
                </a:ext>
              </a:extLst>
            </p:cNvPr>
            <p:cNvSpPr/>
            <p:nvPr/>
          </p:nvSpPr>
          <p:spPr>
            <a:xfrm rot="1830378" flipV="1">
              <a:off x="1958551" y="2627617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CA2DE98F-F0F4-41ED-8467-B2C3EA270292}"/>
              </a:ext>
            </a:extLst>
          </p:cNvPr>
          <p:cNvSpPr/>
          <p:nvPr/>
        </p:nvSpPr>
        <p:spPr>
          <a:xfrm>
            <a:off x="2856348" y="3410632"/>
            <a:ext cx="52752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#1~2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AD00A97-549D-4197-B950-79E13050B576}"/>
              </a:ext>
            </a:extLst>
          </p:cNvPr>
          <p:cNvSpPr/>
          <p:nvPr/>
        </p:nvSpPr>
        <p:spPr>
          <a:xfrm>
            <a:off x="238526" y="1907689"/>
            <a:ext cx="6817750" cy="4072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같은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                    이라고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82621BE-DC2A-470A-BF66-5DEDB44D4F9F}"/>
              </a:ext>
            </a:extLst>
          </p:cNvPr>
          <p:cNvSpPr/>
          <p:nvPr/>
        </p:nvSpPr>
        <p:spPr bwMode="auto">
          <a:xfrm>
            <a:off x="3661318" y="1939426"/>
            <a:ext cx="1655727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09" y="1705025"/>
            <a:ext cx="360000" cy="355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7A87C78-F893-4354-8164-D134A8DD4FC3}"/>
              </a:ext>
            </a:extLst>
          </p:cNvPr>
          <p:cNvSpPr/>
          <p:nvPr/>
        </p:nvSpPr>
        <p:spPr>
          <a:xfrm>
            <a:off x="225532" y="2491964"/>
            <a:ext cx="6817750" cy="4072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변의 길이가 같은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                    이라고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4048195-D353-4AA8-BE00-50DE2FAFFB71}"/>
              </a:ext>
            </a:extLst>
          </p:cNvPr>
          <p:cNvSpPr/>
          <p:nvPr/>
        </p:nvSpPr>
        <p:spPr bwMode="auto">
          <a:xfrm>
            <a:off x="3661318" y="2509476"/>
            <a:ext cx="1667923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736" y="2304915"/>
            <a:ext cx="409103" cy="355000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627764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>
            <a:spLocks noChangeArrowheads="1"/>
          </p:cNvSpPr>
          <p:nvPr/>
        </p:nvSpPr>
        <p:spPr bwMode="auto">
          <a:xfrm>
            <a:off x="7089873" y="3509008"/>
            <a:ext cx="1971702" cy="86177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보니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정삼각형은 이등변삼각형이기도 해요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4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이등변삼각형과 정삼각형을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4-2\app\resource\contents\lesson02\ops\2\2_1_05.html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2C36E95-1BDF-4341-A8BC-E1A6D5988AE8}"/>
              </a:ext>
            </a:extLst>
          </p:cNvPr>
          <p:cNvGrpSpPr/>
          <p:nvPr/>
        </p:nvGrpSpPr>
        <p:grpSpPr>
          <a:xfrm>
            <a:off x="222238" y="2175609"/>
            <a:ext cx="6562469" cy="2858460"/>
            <a:chOff x="265626" y="1947628"/>
            <a:chExt cx="6562469" cy="285846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6439EE1A-9E17-4921-B6C7-8C73D0BE2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626" y="1947628"/>
              <a:ext cx="6562469" cy="28584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ECB8213-6BED-4605-80E8-54203935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64" y="2672916"/>
              <a:ext cx="2106384" cy="187220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0DA73EE8-8632-4707-9E17-014AB817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2708920"/>
              <a:ext cx="2106384" cy="187220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4605D601-80F5-48EA-8CA1-B38142BED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3609020"/>
            <a:ext cx="1980894" cy="8628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5C33D0-BB9F-4843-9AF2-207A48C83C7D}"/>
              </a:ext>
            </a:extLst>
          </p:cNvPr>
          <p:cNvSpPr/>
          <p:nvPr/>
        </p:nvSpPr>
        <p:spPr>
          <a:xfrm>
            <a:off x="876300" y="2276873"/>
            <a:ext cx="1283432" cy="301228"/>
          </a:xfrm>
          <a:prstGeom prst="rect">
            <a:avLst/>
          </a:prstGeom>
          <a:solidFill>
            <a:srgbClr val="EAE3C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8E281B2-CF7D-4E85-8A35-512962099800}"/>
              </a:ext>
            </a:extLst>
          </p:cNvPr>
          <p:cNvSpPr/>
          <p:nvPr/>
        </p:nvSpPr>
        <p:spPr>
          <a:xfrm>
            <a:off x="4728728" y="2276873"/>
            <a:ext cx="995400" cy="301228"/>
          </a:xfrm>
          <a:prstGeom prst="rect">
            <a:avLst/>
          </a:prstGeom>
          <a:solidFill>
            <a:srgbClr val="EAE3C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044EE54-9BCC-42D6-8745-EB2AD9FF52D2}"/>
              </a:ext>
            </a:extLst>
          </p:cNvPr>
          <p:cNvSpPr txBox="1"/>
          <p:nvPr/>
        </p:nvSpPr>
        <p:spPr>
          <a:xfrm>
            <a:off x="683580" y="2276873"/>
            <a:ext cx="165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D7C142F-DC90-40C4-B3FA-77232631FFE7}"/>
              </a:ext>
            </a:extLst>
          </p:cNvPr>
          <p:cNvSpPr txBox="1"/>
          <p:nvPr/>
        </p:nvSpPr>
        <p:spPr>
          <a:xfrm>
            <a:off x="4724266" y="2276873"/>
            <a:ext cx="114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A6906FC2-A030-456E-AB7C-684B8314E8F9}"/>
              </a:ext>
            </a:extLst>
          </p:cNvPr>
          <p:cNvGrpSpPr/>
          <p:nvPr/>
        </p:nvGrpSpPr>
        <p:grpSpPr>
          <a:xfrm>
            <a:off x="5240435" y="1682519"/>
            <a:ext cx="1606454" cy="244716"/>
            <a:chOff x="5769785" y="1902948"/>
            <a:chExt cx="1606454" cy="244716"/>
          </a:xfrm>
        </p:grpSpPr>
        <p:pic>
          <p:nvPicPr>
            <p:cNvPr id="53" name="Picture 5">
              <a:extLst>
                <a:ext uri="{FF2B5EF4-FFF2-40B4-BE49-F238E27FC236}">
                  <a16:creationId xmlns:a16="http://schemas.microsoft.com/office/drawing/2014/main" xmlns="" id="{5924B349-5821-4FCA-94BE-4737C6114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AFF0D52F-E880-4B73-9343-FE6E55380482}"/>
                </a:ext>
              </a:extLst>
            </p:cNvPr>
            <p:cNvSpPr txBox="1"/>
            <p:nvPr/>
          </p:nvSpPr>
          <p:spPr>
            <a:xfrm>
              <a:off x="6084168" y="1916832"/>
              <a:ext cx="1292071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itchFamily="50" charset="-127"/>
                  <a:ea typeface="맑은 고딕" pitchFamily="50" charset="-127"/>
                </a:rPr>
                <a:t>점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873EAA21-A7BB-4C45-B178-941EA7504DC0}"/>
              </a:ext>
            </a:extLst>
          </p:cNvPr>
          <p:cNvSpPr/>
          <p:nvPr/>
        </p:nvSpPr>
        <p:spPr>
          <a:xfrm>
            <a:off x="5117949" y="14847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292126" y="26861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79203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4-2\app\resource\contents\lesson02\ops\2\images\2_1\2_1_5_01.svg / 2_1_5_02.svg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8" y="2276872"/>
            <a:ext cx="366426" cy="29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70" y="2276872"/>
            <a:ext cx="366426" cy="29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348926" y="20105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1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2022 2학기 업무\한대희 전자저작물\한대희 4-2\app\resource\contents\lesson02\ops\2\images\2_1\2_1_7_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61152"/>
            <a:ext cx="5464089" cy="27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6" y="980728"/>
            <a:ext cx="64542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이등변삼각형을 찾아 따라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정삼각형은 색칠해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4-2\app\resource\contents\lesson02\ops\2\2_1_07.html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클릭 시 정답 이미지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3320023A-04FA-4268-9FAE-CEA6089123E8}"/>
              </a:ext>
            </a:extLst>
          </p:cNvPr>
          <p:cNvGrpSpPr/>
          <p:nvPr/>
        </p:nvGrpSpPr>
        <p:grpSpPr>
          <a:xfrm>
            <a:off x="365354" y="1996391"/>
            <a:ext cx="2792000" cy="1122720"/>
            <a:chOff x="1368572" y="1456309"/>
            <a:chExt cx="2943516" cy="1312822"/>
          </a:xfrm>
        </p:grpSpPr>
        <p:sp>
          <p:nvSpPr>
            <p:cNvPr id="50" name="모서리가 둥근 직사각형 64">
              <a:extLst>
                <a:ext uri="{FF2B5EF4-FFF2-40B4-BE49-F238E27FC236}">
                  <a16:creationId xmlns:a16="http://schemas.microsoft.com/office/drawing/2014/main" xmlns="" id="{6EF2D575-DB67-470C-A3A3-24F9ED9C865C}"/>
                </a:ext>
              </a:extLst>
            </p:cNvPr>
            <p:cNvSpPr/>
            <p:nvPr/>
          </p:nvSpPr>
          <p:spPr>
            <a:xfrm>
              <a:off x="1368572" y="1456309"/>
              <a:ext cx="2943516" cy="111256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가지 </a:t>
              </a:r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색으로</a:t>
              </a:r>
              <a:endPara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구분해서 </a:t>
              </a:r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 그리고 색칠해 보자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xmlns="" id="{28C26AE5-3F54-41CE-A628-66BE2C4C7255}"/>
                </a:ext>
              </a:extLst>
            </p:cNvPr>
            <p:cNvSpPr/>
            <p:nvPr/>
          </p:nvSpPr>
          <p:spPr>
            <a:xfrm flipV="1">
              <a:off x="3058203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E107FD6-1C22-4B5E-906A-C07A3D933123}"/>
              </a:ext>
            </a:extLst>
          </p:cNvPr>
          <p:cNvGrpSpPr/>
          <p:nvPr/>
        </p:nvGrpSpPr>
        <p:grpSpPr>
          <a:xfrm>
            <a:off x="5004047" y="1880828"/>
            <a:ext cx="1800200" cy="252028"/>
            <a:chOff x="5587711" y="1902948"/>
            <a:chExt cx="1312413" cy="252028"/>
          </a:xfrm>
        </p:grpSpPr>
        <p:pic>
          <p:nvPicPr>
            <p:cNvPr id="63" name="Picture 5">
              <a:extLst>
                <a:ext uri="{FF2B5EF4-FFF2-40B4-BE49-F238E27FC236}">
                  <a16:creationId xmlns:a16="http://schemas.microsoft.com/office/drawing/2014/main" xmlns="" id="{D7A5C36F-6783-4790-A01D-346251BC0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711" y="1902948"/>
              <a:ext cx="1295271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0256F14F-7439-41FC-B74A-A5FB3C048DB0}"/>
                </a:ext>
              </a:extLst>
            </p:cNvPr>
            <p:cNvSpPr txBox="1"/>
            <p:nvPr/>
          </p:nvSpPr>
          <p:spPr>
            <a:xfrm>
              <a:off x="5877880" y="1924144"/>
              <a:ext cx="1022244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itchFamily="50" charset="-127"/>
                  <a:ea typeface="맑은 고딕" pitchFamily="50" charset="-127"/>
                </a:rPr>
                <a:t>그려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보고</a:t>
              </a:r>
              <a:r>
                <a:rPr lang="ko-KR" altLang="en-US" sz="900" b="1" dirty="0" smtClean="0">
                  <a:latin typeface="맑은 고딕" pitchFamily="50" charset="-127"/>
                  <a:ea typeface="맑은 고딕" pitchFamily="50" charset="-127"/>
                </a:rPr>
                <a:t> 색칠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해보세요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66EBA8F9-C117-44E8-AEC7-3124D91482AB}"/>
              </a:ext>
            </a:extLst>
          </p:cNvPr>
          <p:cNvSpPr/>
          <p:nvPr/>
        </p:nvSpPr>
        <p:spPr>
          <a:xfrm>
            <a:off x="4955925" y="17343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18" y="2711718"/>
            <a:ext cx="377377" cy="37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0487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4-2\app\resource\contents\lesson02\ops\2\images\2_1\2_1_7_answer_1.svg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~2_1_7_answer_line_5.svg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" y="999977"/>
            <a:ext cx="474724" cy="38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5954886" y="26083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7030" y="18560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삼각형 분류하기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70326" y="2208480"/>
            <a:ext cx="31016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변의 길이가 같은 삼각형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6" y="23531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EF3666F-D9BE-46CE-A706-11D656AD9E69}"/>
              </a:ext>
            </a:extLst>
          </p:cNvPr>
          <p:cNvSpPr/>
          <p:nvPr/>
        </p:nvSpPr>
        <p:spPr bwMode="auto">
          <a:xfrm>
            <a:off x="662274" y="2217534"/>
            <a:ext cx="173512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FD083FB0-3E49-4C42-9187-D3118997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65" y="20174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0487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4-2\app\resource\contents\lesson02\ops\2\images\2_1\2_1_6_01.svg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2_1_6_02.svg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27" y="3104964"/>
            <a:ext cx="4201071" cy="181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020718" y="1149790"/>
            <a:ext cx="252028" cy="226982"/>
          </a:xfrm>
          <a:prstGeom prst="round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12312" y="1149790"/>
            <a:ext cx="252028" cy="2269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64670" y="966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삼각형 분류하기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584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4-2\app\resource\contents\lesson02\ops\2\images\2_1\2_1_6_01.svg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2_1_6_02.svg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3176972"/>
            <a:ext cx="3847681" cy="163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70326" y="2208480"/>
            <a:ext cx="31016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길이가 같은 삼각형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6" y="23531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xmlns="" id="{FD083FB0-3E49-4C42-9187-D3118997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65" y="20174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018371" y="1092168"/>
            <a:ext cx="212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20718" y="1149790"/>
            <a:ext cx="252028" cy="2269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12312" y="1149790"/>
            <a:ext cx="252028" cy="226982"/>
          </a:xfrm>
          <a:prstGeom prst="round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여기어때 잘난체" pitchFamily="50" charset="-127"/>
                <a:ea typeface="여기어때 잘난체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여기어때 잘난체" pitchFamily="50" charset="-127"/>
              <a:ea typeface="여기어때 잘난체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EF3666F-D9BE-46CE-A706-11D656AD9E69}"/>
              </a:ext>
            </a:extLst>
          </p:cNvPr>
          <p:cNvSpPr/>
          <p:nvPr/>
        </p:nvSpPr>
        <p:spPr bwMode="auto">
          <a:xfrm>
            <a:off x="662274" y="2217534"/>
            <a:ext cx="173512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</a:p>
        </p:txBody>
      </p:sp>
    </p:spTree>
    <p:extLst>
      <p:ext uri="{BB962C8B-B14F-4D97-AF65-F5344CB8AC3E}">
        <p14:creationId xmlns:p14="http://schemas.microsoft.com/office/powerpoint/2010/main" val="79212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787471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다리 위의 삼각형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삼각형을 찾아 분류 기준 생각하기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변의 길이에 따라 삼각형 분류하기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이등변삼각형과 정삼각형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629965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이등변삼각형과 정삼각형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27200" y="3092727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96" y="3251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34~35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28~29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1D38289-0FD9-465B-9DF8-4D3C5CEEEB53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xmlns="" id="{7B20B7B0-B365-4C9C-9C51-7BABF024D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293DEC9-FC12-41E3-8EA6-C0682CF6B762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색종이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가위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각도기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_2_02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좌측 팝업창이 처음에 바로 보이다가 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 후 닫힙니다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닫힌 이후 화살표 클릭 시 다시 펼쳐집니다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 보이는 화면입니다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CE8B358-B179-4C8C-8770-7DEBA2323A8A}"/>
              </a:ext>
            </a:extLst>
          </p:cNvPr>
          <p:cNvGrpSpPr/>
          <p:nvPr/>
        </p:nvGrpSpPr>
        <p:grpSpPr>
          <a:xfrm>
            <a:off x="3368744" y="908720"/>
            <a:ext cx="665398" cy="307708"/>
            <a:chOff x="3368744" y="908720"/>
            <a:chExt cx="665398" cy="307708"/>
          </a:xfrm>
        </p:grpSpPr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5621D36A-05B7-41A5-A25C-33B626FDA101}"/>
              </a:ext>
            </a:extLst>
          </p:cNvPr>
          <p:cNvGrpSpPr/>
          <p:nvPr/>
        </p:nvGrpSpPr>
        <p:grpSpPr>
          <a:xfrm>
            <a:off x="346438" y="2141746"/>
            <a:ext cx="6373508" cy="2305278"/>
            <a:chOff x="600883" y="4130268"/>
            <a:chExt cx="6373508" cy="2305278"/>
          </a:xfrm>
        </p:grpSpPr>
        <p:pic>
          <p:nvPicPr>
            <p:cNvPr id="105" name="Picture 3">
              <a:extLst>
                <a:ext uri="{FF2B5EF4-FFF2-40B4-BE49-F238E27FC236}">
                  <a16:creationId xmlns:a16="http://schemas.microsoft.com/office/drawing/2014/main" xmlns="" id="{BF6E1173-C623-4452-9AC9-2DDF6A241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03"/>
            <a:stretch/>
          </p:blipFill>
          <p:spPr bwMode="auto">
            <a:xfrm>
              <a:off x="614614" y="4130268"/>
              <a:ext cx="6359777" cy="611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D95A7FA4-AADF-459A-A5EE-5057D5F69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4657" y="4769450"/>
              <a:ext cx="0" cy="136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3">
              <a:extLst>
                <a:ext uri="{FF2B5EF4-FFF2-40B4-BE49-F238E27FC236}">
                  <a16:creationId xmlns:a16="http://schemas.microsoft.com/office/drawing/2014/main" xmlns="" id="{7A90B401-D974-4172-8B7D-30228DD1F8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91" t="30386"/>
            <a:stretch/>
          </p:blipFill>
          <p:spPr bwMode="auto">
            <a:xfrm>
              <a:off x="6742473" y="4877462"/>
              <a:ext cx="208208" cy="1219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xmlns="" id="{0B7C934F-F8EB-4AA9-BDEE-1AEE43DA3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50"/>
            <a:stretch/>
          </p:blipFill>
          <p:spPr bwMode="auto">
            <a:xfrm>
              <a:off x="600883" y="6163886"/>
              <a:ext cx="6192000" cy="27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9" name="TextBox 43">
            <a:extLst>
              <a:ext uri="{FF2B5EF4-FFF2-40B4-BE49-F238E27FC236}">
                <a16:creationId xmlns:a16="http://schemas.microsoft.com/office/drawing/2014/main" xmlns="" id="{E1FD44F7-78B0-481C-A178-57A88525B605}"/>
              </a:ext>
            </a:extLst>
          </p:cNvPr>
          <p:cNvSpPr txBox="1"/>
          <p:nvPr/>
        </p:nvSpPr>
        <p:spPr>
          <a:xfrm>
            <a:off x="1824326" y="3270466"/>
            <a:ext cx="397181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삼각형을 보고 물음에 답해 </a:t>
            </a:r>
            <a:r>
              <a:rPr lang="ko-KR" altLang="en-US" sz="1900" b="1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5D170DF5-7D16-46D0-AF09-93BF9F48B724}"/>
              </a:ext>
            </a:extLst>
          </p:cNvPr>
          <p:cNvGrpSpPr/>
          <p:nvPr/>
        </p:nvGrpSpPr>
        <p:grpSpPr>
          <a:xfrm>
            <a:off x="2890460" y="908720"/>
            <a:ext cx="665398" cy="307708"/>
            <a:chOff x="3368744" y="908720"/>
            <a:chExt cx="665398" cy="307708"/>
          </a:xfrm>
        </p:grpSpPr>
        <p:sp>
          <p:nvSpPr>
            <p:cNvPr id="111" name="순서도: 대체 처리 110">
              <a:extLst>
                <a:ext uri="{FF2B5EF4-FFF2-40B4-BE49-F238E27FC236}">
                  <a16:creationId xmlns:a16="http://schemas.microsoft.com/office/drawing/2014/main" xmlns="" id="{4005A015-429A-4DC6-B39D-4D2C4C95197B}"/>
                </a:ext>
              </a:extLst>
            </p:cNvPr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41D87AD9-B582-4D71-8F0E-E4B16D885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52BDFE6C-AEB4-46EE-8AD1-BAFD244D77E0}"/>
              </a:ext>
            </a:extLst>
          </p:cNvPr>
          <p:cNvGrpSpPr/>
          <p:nvPr/>
        </p:nvGrpSpPr>
        <p:grpSpPr>
          <a:xfrm>
            <a:off x="2413969" y="916199"/>
            <a:ext cx="665398" cy="307708"/>
            <a:chOff x="3368744" y="908720"/>
            <a:chExt cx="665398" cy="307708"/>
          </a:xfrm>
        </p:grpSpPr>
        <p:sp>
          <p:nvSpPr>
            <p:cNvPr id="117" name="순서도: 대체 처리 116">
              <a:extLst>
                <a:ext uri="{FF2B5EF4-FFF2-40B4-BE49-F238E27FC236}">
                  <a16:creationId xmlns:a16="http://schemas.microsoft.com/office/drawing/2014/main" xmlns="" id="{E2094599-F5E1-46CC-BEF6-753656652486}"/>
                </a:ext>
              </a:extLst>
            </p:cNvPr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B957E742-F1B9-445E-8530-51AB1910E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43" name="TextBox 43">
            <a:extLst>
              <a:ext uri="{FF2B5EF4-FFF2-40B4-BE49-F238E27FC236}">
                <a16:creationId xmlns:a16="http://schemas.microsoft.com/office/drawing/2014/main" xmlns="" id="{E1FD44F7-78B0-481C-A178-57A88525B605}"/>
              </a:ext>
            </a:extLst>
          </p:cNvPr>
          <p:cNvSpPr txBox="1"/>
          <p:nvPr/>
        </p:nvSpPr>
        <p:spPr>
          <a:xfrm>
            <a:off x="398226" y="3238313"/>
            <a:ext cx="16534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[      ~      ]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722E3858-2A1F-433C-94BD-8F2A6F983BA4}"/>
              </a:ext>
            </a:extLst>
          </p:cNvPr>
          <p:cNvGrpSpPr/>
          <p:nvPr/>
        </p:nvGrpSpPr>
        <p:grpSpPr>
          <a:xfrm>
            <a:off x="539954" y="3275931"/>
            <a:ext cx="665398" cy="307708"/>
            <a:chOff x="1460532" y="908720"/>
            <a:chExt cx="665398" cy="307708"/>
          </a:xfrm>
        </p:grpSpPr>
        <p:sp>
          <p:nvSpPr>
            <p:cNvPr id="41" name="순서도: 대체 처리 40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722E3858-2A1F-433C-94BD-8F2A6F983BA4}"/>
              </a:ext>
            </a:extLst>
          </p:cNvPr>
          <p:cNvGrpSpPr/>
          <p:nvPr/>
        </p:nvGrpSpPr>
        <p:grpSpPr>
          <a:xfrm>
            <a:off x="1233461" y="3274361"/>
            <a:ext cx="665398" cy="307708"/>
            <a:chOff x="1460532" y="908720"/>
            <a:chExt cx="665398" cy="307708"/>
          </a:xfrm>
        </p:grpSpPr>
        <p:sp>
          <p:nvSpPr>
            <p:cNvPr id="45" name="순서도: 대체 처리 44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9" name="순서도: 대체 처리 48"/>
          <p:cNvSpPr/>
          <p:nvPr/>
        </p:nvSpPr>
        <p:spPr>
          <a:xfrm>
            <a:off x="1973488" y="973453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934620" y="917773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1" name="순서도: 대체 처리 50"/>
          <p:cNvSpPr/>
          <p:nvPr/>
        </p:nvSpPr>
        <p:spPr>
          <a:xfrm>
            <a:off x="1499400" y="973453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460532" y="917773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07604" y="2004103"/>
            <a:ext cx="5112568" cy="2738243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좌측 팝업창이 처음에 바로 보이다가 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 후 닫힙니다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닫힌 이후 화살표 클릭 시 다시 펼쳐집니다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닫혔을 때 보이는 화면입니다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이미지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모두 찾아 기호를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62" name="Picture 3">
            <a:extLst>
              <a:ext uri="{FF2B5EF4-FFF2-40B4-BE49-F238E27FC236}">
                <a16:creationId xmlns:a16="http://schemas.microsoft.com/office/drawing/2014/main" xmlns="" id="{794B53A8-6CB6-42C8-B546-9174034BD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1" t="30386"/>
          <a:stretch/>
        </p:blipFill>
        <p:spPr bwMode="auto">
          <a:xfrm>
            <a:off x="291345" y="2888940"/>
            <a:ext cx="208208" cy="121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52065393-D9BD-406F-8B11-A182A333318E}"/>
              </a:ext>
            </a:extLst>
          </p:cNvPr>
          <p:cNvSpPr/>
          <p:nvPr/>
        </p:nvSpPr>
        <p:spPr>
          <a:xfrm>
            <a:off x="98911" y="27428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7CB618-BF59-40C9-91E4-4D23F79E9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2" y="2296207"/>
            <a:ext cx="4524928" cy="2176909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06FE0DD-D10C-4557-B543-87DD09F30597}"/>
              </a:ext>
            </a:extLst>
          </p:cNvPr>
          <p:cNvSpPr/>
          <p:nvPr/>
        </p:nvSpPr>
        <p:spPr bwMode="auto">
          <a:xfrm>
            <a:off x="2835786" y="4871208"/>
            <a:ext cx="1595348" cy="3661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나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라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pic>
        <p:nvPicPr>
          <p:cNvPr id="98" name="Picture 4">
            <a:extLst>
              <a:ext uri="{FF2B5EF4-FFF2-40B4-BE49-F238E27FC236}">
                <a16:creationId xmlns:a16="http://schemas.microsoft.com/office/drawing/2014/main" xmlns="" id="{01ECE1C8-1161-4B11-8D93-A7B384F86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89" y="474234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9" name="Group 1072">
            <a:extLst>
              <a:ext uri="{FF2B5EF4-FFF2-40B4-BE49-F238E27FC236}">
                <a16:creationId xmlns:a16="http://schemas.microsoft.com/office/drawing/2014/main" xmlns="" id="{12F844E6-0A55-4571-8255-31CF2A871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354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155.JPG / </a:t>
                      </a:r>
                      <a:r>
                        <a:rPr kumimoji="0"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8668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29610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245097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27536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라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68478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283965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30998" y="20041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91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43">
            <a:extLst>
              <a:ext uri="{FF2B5EF4-FFF2-40B4-BE49-F238E27FC236}">
                <a16:creationId xmlns:a16="http://schemas.microsoft.com/office/drawing/2014/main" xmlns="" id="{BFD9A368-7132-4340-AED3-963DA683F2B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정삼각형을 모두 찾아 기호를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0" name="Picture 6">
            <a:extLst>
              <a:ext uri="{FF2B5EF4-FFF2-40B4-BE49-F238E27FC236}">
                <a16:creationId xmlns:a16="http://schemas.microsoft.com/office/drawing/2014/main" xmlns="" id="{E4A4B162-53BD-4D35-AF90-CFF3A2B6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xmlns="" id="{96667638-211C-4CD8-8820-94359671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54A3FF49-3DA9-4BEE-8F52-B79579F2CCA5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9CA17214-D933-4973-8E58-552E6A41F583}"/>
              </a:ext>
            </a:extLst>
          </p:cNvPr>
          <p:cNvSpPr/>
          <p:nvPr/>
        </p:nvSpPr>
        <p:spPr bwMode="auto">
          <a:xfrm>
            <a:off x="2835786" y="4871208"/>
            <a:ext cx="1595348" cy="3661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나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pic>
        <p:nvPicPr>
          <p:cNvPr id="102" name="Picture 4">
            <a:extLst>
              <a:ext uri="{FF2B5EF4-FFF2-40B4-BE49-F238E27FC236}">
                <a16:creationId xmlns:a16="http://schemas.microsoft.com/office/drawing/2014/main" xmlns="" id="{F7BFC1D2-C5E7-4063-89D3-2A8B8C38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89" y="474234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3">
            <a:extLst>
              <a:ext uri="{FF2B5EF4-FFF2-40B4-BE49-F238E27FC236}">
                <a16:creationId xmlns:a16="http://schemas.microsoft.com/office/drawing/2014/main" xmlns="" id="{8FBA7D22-487F-4DAB-9DE5-DDA0F7A12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1" t="30386"/>
          <a:stretch/>
        </p:blipFill>
        <p:spPr bwMode="auto">
          <a:xfrm>
            <a:off x="291345" y="2888940"/>
            <a:ext cx="208208" cy="121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B17CB618-BF59-40C9-91E4-4D23F79E9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12" y="2296207"/>
            <a:ext cx="4524928" cy="217690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88668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29610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245097" y="2227863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27536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라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68478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283965" y="3482251"/>
            <a:ext cx="452928" cy="3902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6" name="Group 1072">
            <a:extLst>
              <a:ext uri="{FF2B5EF4-FFF2-40B4-BE49-F238E27FC236}">
                <a16:creationId xmlns:a16="http://schemas.microsoft.com/office/drawing/2014/main" xmlns="" id="{12F844E6-0A55-4571-8255-31CF2A871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6785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155.JPG / </a:t>
                      </a:r>
                      <a:r>
                        <a:rPr kumimoji="0"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1007604" y="2004103"/>
            <a:ext cx="5112568" cy="2738243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12">
            <a:extLst>
              <a:ext uri="{FF2B5EF4-FFF2-40B4-BE49-F238E27FC236}">
                <a16:creationId xmlns:a16="http://schemas.microsoft.com/office/drawing/2014/main" xmlns="" id="{9C0EAD76-B960-4665-B65C-876669DC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8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" name="_x301826168" descr="EMB0000228c6642">
            <a:extLst>
              <a:ext uri="{FF2B5EF4-FFF2-40B4-BE49-F238E27FC236}">
                <a16:creationId xmlns:a16="http://schemas.microsoft.com/office/drawing/2014/main" xmlns="" id="{AD9F039B-0BCF-4D71-A186-856356D5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8" y="2870391"/>
            <a:ext cx="2270573" cy="16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01848776" descr="EMB0000228c664b">
            <a:extLst>
              <a:ext uri="{FF2B5EF4-FFF2-40B4-BE49-F238E27FC236}">
                <a16:creationId xmlns:a16="http://schemas.microsoft.com/office/drawing/2014/main" xmlns="" id="{0418CC97-6904-4269-8F24-5D037DF7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37" y="3001632"/>
            <a:ext cx="2419975" cy="1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53C66D8-5956-4375-A13D-228C36BB728A}"/>
              </a:ext>
            </a:extLst>
          </p:cNvPr>
          <p:cNvSpPr/>
          <p:nvPr/>
        </p:nvSpPr>
        <p:spPr>
          <a:xfrm>
            <a:off x="2370187" y="3609020"/>
            <a:ext cx="662784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43">
            <a:extLst>
              <a:ext uri="{FF2B5EF4-FFF2-40B4-BE49-F238E27FC236}">
                <a16:creationId xmlns:a16="http://schemas.microsoft.com/office/drawing/2014/main" xmlns="" id="{8361766E-AB47-4046-B175-C0B3E67E0282}"/>
              </a:ext>
            </a:extLst>
          </p:cNvPr>
          <p:cNvSpPr txBox="1"/>
          <p:nvPr/>
        </p:nvSpPr>
        <p:spPr>
          <a:xfrm>
            <a:off x="2915679" y="360902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860F9B1B-9232-4F0F-B66E-F3189640F087}"/>
              </a:ext>
            </a:extLst>
          </p:cNvPr>
          <p:cNvSpPr/>
          <p:nvPr/>
        </p:nvSpPr>
        <p:spPr>
          <a:xfrm>
            <a:off x="5538278" y="3438670"/>
            <a:ext cx="869925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8B96C0A-C1FE-4648-8975-85DDAC585013}"/>
              </a:ext>
            </a:extLst>
          </p:cNvPr>
          <p:cNvGrpSpPr/>
          <p:nvPr/>
        </p:nvGrpSpPr>
        <p:grpSpPr>
          <a:xfrm>
            <a:off x="2339752" y="3456908"/>
            <a:ext cx="840546" cy="537565"/>
            <a:chOff x="6012160" y="1660849"/>
            <a:chExt cx="840546" cy="53756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B52A3049-AA0C-4001-99AB-06DB2559FDEC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6F583390-D6E0-48F8-B4BB-5C27FD2BB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09F99FAE-D2FE-4CBD-B880-CA8421D13255}"/>
              </a:ext>
            </a:extLst>
          </p:cNvPr>
          <p:cNvSpPr/>
          <p:nvPr/>
        </p:nvSpPr>
        <p:spPr>
          <a:xfrm>
            <a:off x="5583101" y="3372144"/>
            <a:ext cx="662784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43">
            <a:extLst>
              <a:ext uri="{FF2B5EF4-FFF2-40B4-BE49-F238E27FC236}">
                <a16:creationId xmlns:a16="http://schemas.microsoft.com/office/drawing/2014/main" xmlns="" id="{5B2C64BF-1BA9-4F26-A09A-B1F7608744D5}"/>
              </a:ext>
            </a:extLst>
          </p:cNvPr>
          <p:cNvSpPr txBox="1"/>
          <p:nvPr/>
        </p:nvSpPr>
        <p:spPr>
          <a:xfrm>
            <a:off x="6134665" y="342900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715168A9-5072-430C-B923-B685F6F55B28}"/>
              </a:ext>
            </a:extLst>
          </p:cNvPr>
          <p:cNvGrpSpPr/>
          <p:nvPr/>
        </p:nvGrpSpPr>
        <p:grpSpPr>
          <a:xfrm>
            <a:off x="5544108" y="3270329"/>
            <a:ext cx="840546" cy="537565"/>
            <a:chOff x="6012160" y="1660849"/>
            <a:chExt cx="840546" cy="5375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BF3F7718-D19D-4EF3-90F7-B69B6FF07259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FA22464F-3CE5-42D0-B1DA-D1019353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5" name="Group 1072">
            <a:extLst>
              <a:ext uri="{FF2B5EF4-FFF2-40B4-BE49-F238E27FC236}">
                <a16:creationId xmlns:a16="http://schemas.microsoft.com/office/drawing/2014/main" xmlns="" id="{EBADDBA3-3A0A-4D80-8AFB-468EF2A5C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81195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156.jpg / 157.jpg </a:t>
                      </a:r>
                      <a:r>
                        <a:rPr kumimoji="0"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 bwMode="auto">
          <a:xfrm>
            <a:off x="1010110" y="2904845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010110" y="3978788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3851920" y="3518044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010110" y="2382785"/>
            <a:ext cx="1727084" cy="3734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341634" y="2382785"/>
            <a:ext cx="1391758" cy="3734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619141" y="22367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_x301826168" descr="EMB0000228c6642">
            <a:extLst>
              <a:ext uri="{FF2B5EF4-FFF2-40B4-BE49-F238E27FC236}">
                <a16:creationId xmlns:a16="http://schemas.microsoft.com/office/drawing/2014/main" xmlns="" id="{AD9F039B-0BCF-4D71-A186-856356D5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8" y="2870391"/>
            <a:ext cx="2270573" cy="167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_x301848776" descr="EMB0000228c664b">
            <a:extLst>
              <a:ext uri="{FF2B5EF4-FFF2-40B4-BE49-F238E27FC236}">
                <a16:creationId xmlns:a16="http://schemas.microsoft.com/office/drawing/2014/main" xmlns="" id="{0418CC97-6904-4269-8F24-5D037DF7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37" y="3001632"/>
            <a:ext cx="2419975" cy="1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353C66D8-5956-4375-A13D-228C36BB728A}"/>
              </a:ext>
            </a:extLst>
          </p:cNvPr>
          <p:cNvSpPr/>
          <p:nvPr/>
        </p:nvSpPr>
        <p:spPr>
          <a:xfrm>
            <a:off x="2370187" y="3609020"/>
            <a:ext cx="662784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43">
            <a:extLst>
              <a:ext uri="{FF2B5EF4-FFF2-40B4-BE49-F238E27FC236}">
                <a16:creationId xmlns:a16="http://schemas.microsoft.com/office/drawing/2014/main" xmlns="" id="{8361766E-AB47-4046-B175-C0B3E67E0282}"/>
              </a:ext>
            </a:extLst>
          </p:cNvPr>
          <p:cNvSpPr txBox="1"/>
          <p:nvPr/>
        </p:nvSpPr>
        <p:spPr>
          <a:xfrm>
            <a:off x="2915679" y="360902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860F9B1B-9232-4F0F-B66E-F3189640F087}"/>
              </a:ext>
            </a:extLst>
          </p:cNvPr>
          <p:cNvSpPr/>
          <p:nvPr/>
        </p:nvSpPr>
        <p:spPr>
          <a:xfrm>
            <a:off x="5538278" y="3438670"/>
            <a:ext cx="869925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38B96C0A-C1FE-4648-8975-85DDAC585013}"/>
              </a:ext>
            </a:extLst>
          </p:cNvPr>
          <p:cNvGrpSpPr/>
          <p:nvPr/>
        </p:nvGrpSpPr>
        <p:grpSpPr>
          <a:xfrm>
            <a:off x="2339752" y="3456908"/>
            <a:ext cx="840546" cy="537565"/>
            <a:chOff x="6012160" y="1660849"/>
            <a:chExt cx="840546" cy="537565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B52A3049-AA0C-4001-99AB-06DB2559FDEC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xmlns="" id="{6F583390-D6E0-48F8-B4BB-5C27FD2BB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09F99FAE-D2FE-4CBD-B880-CA8421D13255}"/>
              </a:ext>
            </a:extLst>
          </p:cNvPr>
          <p:cNvSpPr/>
          <p:nvPr/>
        </p:nvSpPr>
        <p:spPr>
          <a:xfrm>
            <a:off x="5583101" y="3372144"/>
            <a:ext cx="662784" cy="44078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43">
            <a:extLst>
              <a:ext uri="{FF2B5EF4-FFF2-40B4-BE49-F238E27FC236}">
                <a16:creationId xmlns:a16="http://schemas.microsoft.com/office/drawing/2014/main" xmlns="" id="{5B2C64BF-1BA9-4F26-A09A-B1F7608744D5}"/>
              </a:ext>
            </a:extLst>
          </p:cNvPr>
          <p:cNvSpPr txBox="1"/>
          <p:nvPr/>
        </p:nvSpPr>
        <p:spPr>
          <a:xfrm>
            <a:off x="6134665" y="342900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xmlns="" id="{715168A9-5072-430C-B923-B685F6F55B28}"/>
              </a:ext>
            </a:extLst>
          </p:cNvPr>
          <p:cNvGrpSpPr/>
          <p:nvPr/>
        </p:nvGrpSpPr>
        <p:grpSpPr>
          <a:xfrm>
            <a:off x="5544108" y="3270329"/>
            <a:ext cx="840546" cy="537565"/>
            <a:chOff x="6012160" y="1660849"/>
            <a:chExt cx="840546" cy="53756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BF3F7718-D19D-4EF3-90F7-B69B6FF07259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xmlns="" id="{FA22464F-3CE5-42D0-B1DA-D1019353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34" name="직사각형 133"/>
          <p:cNvSpPr/>
          <p:nvPr/>
        </p:nvSpPr>
        <p:spPr bwMode="auto">
          <a:xfrm>
            <a:off x="1010110" y="2904845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1010110" y="3978788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3851920" y="3518044"/>
            <a:ext cx="717090" cy="2709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8" name="Picture 12">
            <a:extLst>
              <a:ext uri="{FF2B5EF4-FFF2-40B4-BE49-F238E27FC236}">
                <a16:creationId xmlns:a16="http://schemas.microsoft.com/office/drawing/2014/main" xmlns="" id="{9C0EAD76-B960-4665-B65C-876669DC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8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48F0DA31-9762-4C2D-A59C-47CE8F3148D0}"/>
              </a:ext>
            </a:extLst>
          </p:cNvPr>
          <p:cNvSpPr/>
          <p:nvPr/>
        </p:nvSpPr>
        <p:spPr>
          <a:xfrm>
            <a:off x="211371" y="3372143"/>
            <a:ext cx="6667165" cy="16771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38">
            <a:extLst>
              <a:ext uri="{FF2B5EF4-FFF2-40B4-BE49-F238E27FC236}">
                <a16:creationId xmlns:a16="http://schemas.microsoft.com/office/drawing/2014/main" xmlns="" id="{6AB5C54B-18F1-4FC4-A774-CEE80B7BD863}"/>
              </a:ext>
            </a:extLst>
          </p:cNvPr>
          <p:cNvSpPr/>
          <p:nvPr/>
        </p:nvSpPr>
        <p:spPr>
          <a:xfrm>
            <a:off x="370800" y="3194008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F00D3B9-458F-4434-8F72-A6A73994464D}"/>
              </a:ext>
            </a:extLst>
          </p:cNvPr>
          <p:cNvSpPr txBox="1"/>
          <p:nvPr/>
        </p:nvSpPr>
        <p:spPr>
          <a:xfrm>
            <a:off x="559436" y="3729517"/>
            <a:ext cx="6006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이등변삼각형은 두 변의 길이가 같습니다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 cm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변과 길이가 같아야 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EBED6710-31F1-4E12-9EE8-57F4ADEA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56" y="382533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F7EA48F-14D1-44AE-96EA-A1A20EE8146F}"/>
              </a:ext>
            </a:extLst>
          </p:cNvPr>
          <p:cNvSpPr txBox="1"/>
          <p:nvPr/>
        </p:nvSpPr>
        <p:spPr>
          <a:xfrm>
            <a:off x="559436" y="4284385"/>
            <a:ext cx="6006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정삼각형은 세 변의 길이가 같습니다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 cm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변과 나머지 변의 길이가 같아야 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xmlns="" id="{6E516673-96DB-429C-819B-17259378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56" y="4380203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1010110" y="2382785"/>
            <a:ext cx="1727084" cy="3734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341634" y="2382785"/>
            <a:ext cx="1391758" cy="3734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4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크기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말을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43">
            <a:extLst>
              <a:ext uri="{FF2B5EF4-FFF2-40B4-BE49-F238E27FC236}">
                <a16:creationId xmlns:a16="http://schemas.microsoft.com/office/drawing/2014/main" xmlns="" id="{9ADE65FB-C637-40C2-ABF2-221EF97B7121}"/>
              </a:ext>
            </a:extLst>
          </p:cNvPr>
          <p:cNvSpPr txBox="1"/>
          <p:nvPr/>
        </p:nvSpPr>
        <p:spPr>
          <a:xfrm>
            <a:off x="1761498" y="3004721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삼각형은 두 변의 길이가 같은 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9" name="Picture 12">
            <a:extLst>
              <a:ext uri="{FF2B5EF4-FFF2-40B4-BE49-F238E27FC236}">
                <a16:creationId xmlns:a16="http://schemas.microsoft.com/office/drawing/2014/main" xmlns="" id="{0E44EA12-F7C0-42F2-A991-3E297270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8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>
            <a:extLst>
              <a:ext uri="{FF2B5EF4-FFF2-40B4-BE49-F238E27FC236}">
                <a16:creationId xmlns:a16="http://schemas.microsoft.com/office/drawing/2014/main" xmlns="" id="{4AEA3A87-5FDC-4DD0-8F6A-4754FFC618F3}"/>
              </a:ext>
            </a:extLst>
          </p:cNvPr>
          <p:cNvSpPr txBox="1"/>
          <p:nvPr/>
        </p:nvSpPr>
        <p:spPr>
          <a:xfrm>
            <a:off x="1761498" y="3547901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삼각형은 세 변의 길이가 같은 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4A0575CD-21F7-465F-8806-020E795760F2}"/>
              </a:ext>
            </a:extLst>
          </p:cNvPr>
          <p:cNvGrpSpPr/>
          <p:nvPr/>
        </p:nvGrpSpPr>
        <p:grpSpPr>
          <a:xfrm>
            <a:off x="942419" y="2819028"/>
            <a:ext cx="1074642" cy="550346"/>
            <a:chOff x="5943169" y="1637938"/>
            <a:chExt cx="1074642" cy="55034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B0E94746-3B4F-4805-B4E3-4DDCBD93D271}"/>
                </a:ext>
              </a:extLst>
            </p:cNvPr>
            <p:cNvSpPr/>
            <p:nvPr/>
          </p:nvSpPr>
          <p:spPr bwMode="auto">
            <a:xfrm>
              <a:off x="5943169" y="1833284"/>
              <a:ext cx="859628" cy="355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F6D36289-F1EA-4100-BF6B-9193CAE6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7811" y="1637938"/>
              <a:ext cx="360000" cy="3550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6D082A5E-66E6-4700-80ED-636532BA46D3}"/>
              </a:ext>
            </a:extLst>
          </p:cNvPr>
          <p:cNvGrpSpPr/>
          <p:nvPr/>
        </p:nvGrpSpPr>
        <p:grpSpPr>
          <a:xfrm>
            <a:off x="942418" y="3340018"/>
            <a:ext cx="999080" cy="593038"/>
            <a:chOff x="5442341" y="1624704"/>
            <a:chExt cx="999080" cy="59303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01D5CFCD-543A-4F7D-8229-AFD708863714}"/>
                </a:ext>
              </a:extLst>
            </p:cNvPr>
            <p:cNvSpPr/>
            <p:nvPr/>
          </p:nvSpPr>
          <p:spPr bwMode="auto">
            <a:xfrm>
              <a:off x="5442341" y="1833283"/>
              <a:ext cx="859628" cy="3844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xmlns="" id="{0C8FE2AB-B715-44B8-ABE1-73775D54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1421" y="1624704"/>
              <a:ext cx="360000" cy="355000"/>
            </a:xfrm>
            <a:prstGeom prst="rect">
              <a:avLst/>
            </a:prstGeom>
          </p:spPr>
        </p:pic>
      </p:grp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5" y="314385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2" y="369622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모서리가 둥근 직사각형 50"/>
          <p:cNvSpPr/>
          <p:nvPr/>
        </p:nvSpPr>
        <p:spPr>
          <a:xfrm>
            <a:off x="489086" y="2723822"/>
            <a:ext cx="5991126" cy="146126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60708" y="33084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299468" y="52044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77791" y="2507035"/>
            <a:ext cx="4597967" cy="2087172"/>
            <a:chOff x="899592" y="2312876"/>
            <a:chExt cx="5383466" cy="24437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45CE8A5F-27F4-410E-8684-550B8720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592" y="2484997"/>
              <a:ext cx="1212961" cy="900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0144BA1-4644-4C8C-96AB-9642FD63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1601" y="3709133"/>
              <a:ext cx="1170117" cy="104747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A792ECBD-117B-44DF-9948-FDE61627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0757" y="2557005"/>
              <a:ext cx="1318271" cy="99129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3026AC22-9F62-4CF9-B6F0-501CE3A82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6732" y="2312876"/>
              <a:ext cx="1216326" cy="100223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E7E9241-7022-44D2-9288-1BD95B5D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5355" y="4025152"/>
              <a:ext cx="1562204" cy="724770"/>
            </a:xfrm>
            <a:prstGeom prst="rect">
              <a:avLst/>
            </a:prstGeom>
          </p:spPr>
        </p:pic>
        <p:pic>
          <p:nvPicPr>
            <p:cNvPr id="70" name="Picture 4" descr="D:\[초등] 교과학습\2021년 1학기\수학 SB캡쳐\icon_O_title.png">
              <a:extLst>
                <a:ext uri="{FF2B5EF4-FFF2-40B4-BE49-F238E27FC236}">
                  <a16:creationId xmlns:a16="http://schemas.microsoft.com/office/drawing/2014/main" xmlns="" id="{0F0A8CE8-7872-410A-9B8D-08AFA4F0C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029" y="2587285"/>
              <a:ext cx="801138" cy="80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D:\[초등] 교과학습\2021년 1학기\수학 SB캡쳐\icon_O_title.png">
              <a:extLst>
                <a:ext uri="{FF2B5EF4-FFF2-40B4-BE49-F238E27FC236}">
                  <a16:creationId xmlns:a16="http://schemas.microsoft.com/office/drawing/2014/main" xmlns="" id="{F10DA91B-DB3C-4BAD-81AE-2321ECD0E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181" y="3948784"/>
              <a:ext cx="801138" cy="80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D:\[초등] 교과학습\2021년 1학기\수학 SB캡쳐\icon_X_title.png">
              <a:extLst>
                <a:ext uri="{FF2B5EF4-FFF2-40B4-BE49-F238E27FC236}">
                  <a16:creationId xmlns:a16="http://schemas.microsoft.com/office/drawing/2014/main" xmlns="" id="{FC849E51-5AB1-43B6-9F65-D072B6020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344" y="2656476"/>
              <a:ext cx="662756" cy="66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D:\[초등] 교과학습\2021년 1학기\수학 SB캡쳐\icon_X_title.png">
              <a:extLst>
                <a:ext uri="{FF2B5EF4-FFF2-40B4-BE49-F238E27FC236}">
                  <a16:creationId xmlns:a16="http://schemas.microsoft.com/office/drawing/2014/main" xmlns="" id="{48DCE7D3-15F9-4510-A048-66F06A0B1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227" y="2656476"/>
              <a:ext cx="662756" cy="66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D:\[초등] 교과학습\2021년 1학기\수학 SB캡쳐\icon_X_title.png">
              <a:extLst>
                <a:ext uri="{FF2B5EF4-FFF2-40B4-BE49-F238E27FC236}">
                  <a16:creationId xmlns:a16="http://schemas.microsoft.com/office/drawing/2014/main" xmlns="" id="{89203A81-A59E-49EC-9849-600CDD7CD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293" y="4043636"/>
              <a:ext cx="662756" cy="66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8" name="Group 1072">
            <a:extLst>
              <a:ext uri="{FF2B5EF4-FFF2-40B4-BE49-F238E27FC236}">
                <a16:creationId xmlns:a16="http://schemas.microsoft.com/office/drawing/2014/main" xmlns="" id="{EBADDBA3-3A0A-4D80-8AFB-468EF2A5C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6879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suh_h_0402_02_0002_51.jpg~suh_h_0402_02_0002_55.jpg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750010" y="2247490"/>
            <a:ext cx="5658194" cy="2697769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147131" y="2507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세 변의 길이의 합을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0" name="타원 49"/>
          <p:cNvSpPr/>
          <p:nvPr/>
        </p:nvSpPr>
        <p:spPr>
          <a:xfrm>
            <a:off x="4916931" y="4973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1" name="_x406270440" descr="EMB00003aec6b72">
            <a:extLst>
              <a:ext uri="{FF2B5EF4-FFF2-40B4-BE49-F238E27FC236}">
                <a16:creationId xmlns:a16="http://schemas.microsoft.com/office/drawing/2014/main" xmlns="" id="{89D4F34F-43AD-445D-8A2B-96CCDE25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8" y="2271027"/>
            <a:ext cx="2468110" cy="204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C8C46280-AC3A-420A-800B-EFAE98559E83}"/>
              </a:ext>
            </a:extLst>
          </p:cNvPr>
          <p:cNvGrpSpPr/>
          <p:nvPr/>
        </p:nvGrpSpPr>
        <p:grpSpPr>
          <a:xfrm>
            <a:off x="2905361" y="4317550"/>
            <a:ext cx="840546" cy="537565"/>
            <a:chOff x="6012160" y="1660849"/>
            <a:chExt cx="840546" cy="53756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6F85F561-9A0C-4999-A022-601A6A605826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968C872B-5E25-4DFD-BB52-4C1D81B6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7" name="TextBox 43">
            <a:extLst>
              <a:ext uri="{FF2B5EF4-FFF2-40B4-BE49-F238E27FC236}">
                <a16:creationId xmlns:a16="http://schemas.microsoft.com/office/drawing/2014/main" xmlns="" id="{A7AC14DF-3B98-49E0-B999-7EDA39A97FB2}"/>
              </a:ext>
            </a:extLst>
          </p:cNvPr>
          <p:cNvSpPr txBox="1"/>
          <p:nvPr/>
        </p:nvSpPr>
        <p:spPr>
          <a:xfrm>
            <a:off x="3513038" y="450178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graphicFrame>
        <p:nvGraphicFramePr>
          <p:cNvPr id="42" name="Group 1072">
            <a:extLst>
              <a:ext uri="{FF2B5EF4-FFF2-40B4-BE49-F238E27FC236}">
                <a16:creationId xmlns:a16="http://schemas.microsoft.com/office/drawing/2014/main" xmlns="" id="{EBADDBA3-3A0A-4D80-8AFB-468EF2A5C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9526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suh_h_0402_02_0002_6.jpg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3096230" y="2271027"/>
            <a:ext cx="860681" cy="3483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12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258664" y="3548298"/>
            <a:ext cx="860681" cy="3483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19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25748C-E7C3-4DAA-803B-9C214A0C5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" y="912502"/>
            <a:ext cx="692499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0017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_1_1_ani.mp4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275" y="9087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다리 위의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_x406270440" descr="EMB00003aec6b72">
            <a:extLst>
              <a:ext uri="{FF2B5EF4-FFF2-40B4-BE49-F238E27FC236}">
                <a16:creationId xmlns:a16="http://schemas.microsoft.com/office/drawing/2014/main" xmlns="" id="{89D4F34F-43AD-445D-8A2B-96CCDE25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8" y="2271027"/>
            <a:ext cx="2468110" cy="204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C8C46280-AC3A-420A-800B-EFAE98559E83}"/>
              </a:ext>
            </a:extLst>
          </p:cNvPr>
          <p:cNvGrpSpPr/>
          <p:nvPr/>
        </p:nvGrpSpPr>
        <p:grpSpPr>
          <a:xfrm>
            <a:off x="2905361" y="4317550"/>
            <a:ext cx="840546" cy="537565"/>
            <a:chOff x="6012160" y="1660849"/>
            <a:chExt cx="840546" cy="53756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6F85F561-9A0C-4999-A022-601A6A605826}"/>
                </a:ext>
              </a:extLst>
            </p:cNvPr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968C872B-5E25-4DFD-BB52-4C1D81B6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0" name="TextBox 43">
            <a:extLst>
              <a:ext uri="{FF2B5EF4-FFF2-40B4-BE49-F238E27FC236}">
                <a16:creationId xmlns:a16="http://schemas.microsoft.com/office/drawing/2014/main" xmlns="" id="{A7AC14DF-3B98-49E0-B999-7EDA39A97FB2}"/>
              </a:ext>
            </a:extLst>
          </p:cNvPr>
          <p:cNvSpPr txBox="1"/>
          <p:nvPr/>
        </p:nvSpPr>
        <p:spPr>
          <a:xfrm>
            <a:off x="3513038" y="4501780"/>
            <a:ext cx="61934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cm</a:t>
            </a:r>
          </a:p>
        </p:txBody>
      </p:sp>
      <p:sp>
        <p:nvSpPr>
          <p:cNvPr id="71" name="직사각형 70"/>
          <p:cNvSpPr/>
          <p:nvPr/>
        </p:nvSpPr>
        <p:spPr bwMode="auto">
          <a:xfrm>
            <a:off x="3096230" y="2271027"/>
            <a:ext cx="860681" cy="3483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12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3258664" y="3548298"/>
            <a:ext cx="860681" cy="3483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19 cm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세 변의 길이의 합을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5EA07E43-19D9-42D1-9A26-1CAF081354B4}"/>
              </a:ext>
            </a:extLst>
          </p:cNvPr>
          <p:cNvGrpSpPr/>
          <p:nvPr/>
        </p:nvGrpSpPr>
        <p:grpSpPr>
          <a:xfrm>
            <a:off x="224269" y="3391410"/>
            <a:ext cx="6667165" cy="1845954"/>
            <a:chOff x="192745" y="3427336"/>
            <a:chExt cx="6667165" cy="184595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25E9FFCB-AF55-449E-8BA4-09A15901606A}"/>
                </a:ext>
              </a:extLst>
            </p:cNvPr>
            <p:cNvSpPr/>
            <p:nvPr/>
          </p:nvSpPr>
          <p:spPr>
            <a:xfrm>
              <a:off x="192745" y="3589354"/>
              <a:ext cx="6667165" cy="14958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38">
              <a:extLst>
                <a:ext uri="{FF2B5EF4-FFF2-40B4-BE49-F238E27FC236}">
                  <a16:creationId xmlns:a16="http://schemas.microsoft.com/office/drawing/2014/main" xmlns="" id="{B3DEDF9D-81DF-4B50-8D6C-FDA90ACE1A0F}"/>
                </a:ext>
              </a:extLst>
            </p:cNvPr>
            <p:cNvSpPr/>
            <p:nvPr/>
          </p:nvSpPr>
          <p:spPr>
            <a:xfrm>
              <a:off x="323442" y="3427336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xmlns="" id="{FAD9C343-CFD1-4150-B95F-6C803DBC216A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C93161E-6312-4850-8D5B-2CA4EE27D51F}"/>
              </a:ext>
            </a:extLst>
          </p:cNvPr>
          <p:cNvSpPr txBox="1"/>
          <p:nvPr/>
        </p:nvSpPr>
        <p:spPr>
          <a:xfrm>
            <a:off x="323528" y="3827946"/>
            <a:ext cx="64318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이등변삼각형은 두 변의 길이가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 나머지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변의 길이는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 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이등변삼각형의 세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변의 길이의 합은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12+12+19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43(cm)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4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7, 8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동일한 위치로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변의 길이만 같은 삼각형을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50A32A2C-C8E0-4281-8B5A-5EA324C8C7BC}"/>
              </a:ext>
            </a:extLst>
          </p:cNvPr>
          <p:cNvGrpSpPr/>
          <p:nvPr/>
        </p:nvGrpSpPr>
        <p:grpSpPr>
          <a:xfrm>
            <a:off x="2943366" y="4657095"/>
            <a:ext cx="1304598" cy="608109"/>
            <a:chOff x="6012160" y="1609895"/>
            <a:chExt cx="1304598" cy="60810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FBFE9D98-F193-4950-99EE-7E6F1BCF9BD3}"/>
                </a:ext>
              </a:extLst>
            </p:cNvPr>
            <p:cNvSpPr/>
            <p:nvPr/>
          </p:nvSpPr>
          <p:spPr bwMode="auto">
            <a:xfrm>
              <a:off x="6012160" y="1833284"/>
              <a:ext cx="1087176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아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177FA0B1-C016-45D7-9835-44A7441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09895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37" name="Group 1072">
            <a:extLst>
              <a:ext uri="{FF2B5EF4-FFF2-40B4-BE49-F238E27FC236}">
                <a16:creationId xmlns:a16="http://schemas.microsoft.com/office/drawing/2014/main" xmlns="" id="{EBADDBA3-3A0A-4D80-8AFB-468EF2A5C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2331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5"/>
                        </a:rPr>
                        <a:t>https://cdata2.tsherpa.co.kr/tsherpa/MultiMedia/Flash/2020/curri/MM_42_04/suh_0402_02_0002/images/suh_0402_02_0002_101_1/suh_0402_02_0002_101_1_1_2.png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95094" y="2062908"/>
            <a:ext cx="4254816" cy="2617314"/>
            <a:chOff x="1295094" y="2062908"/>
            <a:chExt cx="4254816" cy="26173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ACD823C-AB3A-4E20-A87A-7C33DD78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6872" y="2189842"/>
              <a:ext cx="3798670" cy="2431149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295094" y="2062908"/>
              <a:ext cx="4254816" cy="2617314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1221437" y="21156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4916931" y="4973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변의 길이만 같은 삼각형을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50A32A2C-C8E0-4281-8B5A-5EA324C8C7BC}"/>
              </a:ext>
            </a:extLst>
          </p:cNvPr>
          <p:cNvGrpSpPr/>
          <p:nvPr/>
        </p:nvGrpSpPr>
        <p:grpSpPr>
          <a:xfrm>
            <a:off x="2943366" y="4657095"/>
            <a:ext cx="1304598" cy="608109"/>
            <a:chOff x="6012160" y="1609895"/>
            <a:chExt cx="1304598" cy="60810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FBFE9D98-F193-4950-99EE-7E6F1BCF9BD3}"/>
                </a:ext>
              </a:extLst>
            </p:cNvPr>
            <p:cNvSpPr/>
            <p:nvPr/>
          </p:nvSpPr>
          <p:spPr bwMode="auto">
            <a:xfrm>
              <a:off x="6012160" y="1833284"/>
              <a:ext cx="1087176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아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177FA0B1-C016-45D7-9835-44A7441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09895"/>
              <a:ext cx="360000" cy="355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95094" y="2062908"/>
            <a:ext cx="4254816" cy="2617314"/>
            <a:chOff x="1295094" y="2062908"/>
            <a:chExt cx="4254816" cy="26173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ACD823C-AB3A-4E20-A87A-7C33DD78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6872" y="2189842"/>
              <a:ext cx="3798670" cy="2431149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295094" y="2062908"/>
              <a:ext cx="4254816" cy="2617314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EA07E43-19D9-42D1-9A26-1CAF081354B4}"/>
              </a:ext>
            </a:extLst>
          </p:cNvPr>
          <p:cNvGrpSpPr/>
          <p:nvPr/>
        </p:nvGrpSpPr>
        <p:grpSpPr>
          <a:xfrm>
            <a:off x="224269" y="3987062"/>
            <a:ext cx="6667165" cy="1250302"/>
            <a:chOff x="192745" y="4022988"/>
            <a:chExt cx="6667165" cy="125030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25E9FFCB-AF55-449E-8BA4-09A15901606A}"/>
                </a:ext>
              </a:extLst>
            </p:cNvPr>
            <p:cNvSpPr/>
            <p:nvPr/>
          </p:nvSpPr>
          <p:spPr>
            <a:xfrm>
              <a:off x="192745" y="4185006"/>
              <a:ext cx="6667165" cy="900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38">
              <a:extLst>
                <a:ext uri="{FF2B5EF4-FFF2-40B4-BE49-F238E27FC236}">
                  <a16:creationId xmlns:a16="http://schemas.microsoft.com/office/drawing/2014/main" xmlns="" id="{B3DEDF9D-81DF-4B50-8D6C-FDA90ACE1A0F}"/>
                </a:ext>
              </a:extLst>
            </p:cNvPr>
            <p:cNvSpPr/>
            <p:nvPr/>
          </p:nvSpPr>
          <p:spPr>
            <a:xfrm>
              <a:off x="323442" y="40229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xmlns="" id="{FAD9C343-CFD1-4150-B95F-6C803DBC216A}"/>
                </a:ext>
              </a:extLst>
            </p:cNvPr>
            <p:cNvSpPr/>
            <p:nvPr/>
          </p:nvSpPr>
          <p:spPr>
            <a:xfrm flipH="1" flipV="1">
              <a:off x="4972524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C93161E-6312-4850-8D5B-2CA4EE27D51F}"/>
              </a:ext>
            </a:extLst>
          </p:cNvPr>
          <p:cNvSpPr txBox="1"/>
          <p:nvPr/>
        </p:nvSpPr>
        <p:spPr>
          <a:xfrm>
            <a:off x="323528" y="4451714"/>
            <a:ext cx="643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이등변삼각형은 두 변의 길이가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삼각형입니다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37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길이가 모두 같은 삼각형을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95094" y="2062908"/>
            <a:ext cx="4254816" cy="2617314"/>
            <a:chOff x="1295094" y="2062908"/>
            <a:chExt cx="4254816" cy="261731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1ACD823C-AB3A-4E20-A87A-7C33DD78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872" y="2189842"/>
              <a:ext cx="3798670" cy="2431149"/>
            </a:xfrm>
            <a:prstGeom prst="rect">
              <a:avLst/>
            </a:prstGeom>
          </p:spPr>
        </p:pic>
        <p:sp>
          <p:nvSpPr>
            <p:cNvPr id="50" name="모서리가 둥근 직사각형 49"/>
            <p:cNvSpPr/>
            <p:nvPr/>
          </p:nvSpPr>
          <p:spPr>
            <a:xfrm>
              <a:off x="1295094" y="2062908"/>
              <a:ext cx="4254816" cy="2617314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50A32A2C-C8E0-4281-8B5A-5EA324C8C7BC}"/>
              </a:ext>
            </a:extLst>
          </p:cNvPr>
          <p:cNvGrpSpPr/>
          <p:nvPr/>
        </p:nvGrpSpPr>
        <p:grpSpPr>
          <a:xfrm>
            <a:off x="2943366" y="4657095"/>
            <a:ext cx="1304598" cy="608109"/>
            <a:chOff x="6012160" y="1609895"/>
            <a:chExt cx="1304598" cy="60810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FBFE9D98-F193-4950-99EE-7E6F1BCF9BD3}"/>
                </a:ext>
              </a:extLst>
            </p:cNvPr>
            <p:cNvSpPr/>
            <p:nvPr/>
          </p:nvSpPr>
          <p:spPr bwMode="auto">
            <a:xfrm>
              <a:off x="6012160" y="1833284"/>
              <a:ext cx="1087176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바</a:t>
              </a: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177FA0B1-C016-45D7-9835-44A7441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09895"/>
              <a:ext cx="360000" cy="355000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7, 8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동일한 위치로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221437" y="21156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4916931" y="4973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길이가 모두 같은 삼각형을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95094" y="2062908"/>
            <a:ext cx="4254816" cy="2617314"/>
            <a:chOff x="1295094" y="2062908"/>
            <a:chExt cx="4254816" cy="261731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1ACD823C-AB3A-4E20-A87A-7C33DD78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872" y="2189842"/>
              <a:ext cx="3798670" cy="2431149"/>
            </a:xfrm>
            <a:prstGeom prst="rect">
              <a:avLst/>
            </a:prstGeom>
          </p:spPr>
        </p:pic>
        <p:sp>
          <p:nvSpPr>
            <p:cNvPr id="50" name="모서리가 둥근 직사각형 49"/>
            <p:cNvSpPr/>
            <p:nvPr/>
          </p:nvSpPr>
          <p:spPr>
            <a:xfrm>
              <a:off x="1295094" y="2062908"/>
              <a:ext cx="4254816" cy="2617314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50A32A2C-C8E0-4281-8B5A-5EA324C8C7BC}"/>
              </a:ext>
            </a:extLst>
          </p:cNvPr>
          <p:cNvGrpSpPr/>
          <p:nvPr/>
        </p:nvGrpSpPr>
        <p:grpSpPr>
          <a:xfrm>
            <a:off x="2943366" y="4657095"/>
            <a:ext cx="1304598" cy="608109"/>
            <a:chOff x="6012160" y="1609895"/>
            <a:chExt cx="1304598" cy="60810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FBFE9D98-F193-4950-99EE-7E6F1BCF9BD3}"/>
                </a:ext>
              </a:extLst>
            </p:cNvPr>
            <p:cNvSpPr/>
            <p:nvPr/>
          </p:nvSpPr>
          <p:spPr bwMode="auto">
            <a:xfrm>
              <a:off x="6012160" y="1833284"/>
              <a:ext cx="1087176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바</a:t>
              </a: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177FA0B1-C016-45D7-9835-44A74414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09895"/>
              <a:ext cx="360000" cy="355000"/>
            </a:xfrm>
            <a:prstGeom prst="rect">
              <a:avLst/>
            </a:prstGeom>
          </p:spPr>
        </p:pic>
      </p:grp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5EA07E43-19D9-42D1-9A26-1CAF081354B4}"/>
              </a:ext>
            </a:extLst>
          </p:cNvPr>
          <p:cNvGrpSpPr/>
          <p:nvPr/>
        </p:nvGrpSpPr>
        <p:grpSpPr>
          <a:xfrm>
            <a:off x="224269" y="3987062"/>
            <a:ext cx="6667165" cy="1250302"/>
            <a:chOff x="192745" y="4022988"/>
            <a:chExt cx="6667165" cy="12503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25E9FFCB-AF55-449E-8BA4-09A15901606A}"/>
                </a:ext>
              </a:extLst>
            </p:cNvPr>
            <p:cNvSpPr/>
            <p:nvPr/>
          </p:nvSpPr>
          <p:spPr>
            <a:xfrm>
              <a:off x="192745" y="4185006"/>
              <a:ext cx="6667165" cy="900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38">
              <a:extLst>
                <a:ext uri="{FF2B5EF4-FFF2-40B4-BE49-F238E27FC236}">
                  <a16:creationId xmlns:a16="http://schemas.microsoft.com/office/drawing/2014/main" xmlns="" id="{B3DEDF9D-81DF-4B50-8D6C-FDA90ACE1A0F}"/>
                </a:ext>
              </a:extLst>
            </p:cNvPr>
            <p:cNvSpPr/>
            <p:nvPr/>
          </p:nvSpPr>
          <p:spPr>
            <a:xfrm>
              <a:off x="323442" y="40229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xmlns="" id="{FAD9C343-CFD1-4150-B95F-6C803DBC216A}"/>
                </a:ext>
              </a:extLst>
            </p:cNvPr>
            <p:cNvSpPr/>
            <p:nvPr/>
          </p:nvSpPr>
          <p:spPr>
            <a:xfrm flipH="1" flipV="1">
              <a:off x="4972524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C93161E-6312-4850-8D5B-2CA4EE27D51F}"/>
              </a:ext>
            </a:extLst>
          </p:cNvPr>
          <p:cNvSpPr txBox="1"/>
          <p:nvPr/>
        </p:nvSpPr>
        <p:spPr>
          <a:xfrm>
            <a:off x="323528" y="4451714"/>
            <a:ext cx="643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삼각형은 세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변의 길이가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삼각형입니다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63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번째 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정답음과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함께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아래와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두 번째 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오답음만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링크의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cdata.tsherpa.co.kr/tsherpa/MultiMedia/Flash/2020/curri/index.html?flashxmlnum=soboro2&amp;classa=A8-C1-62-KK-KA-02-03-04-0-0-0-0&amp;classno=AA_SAMPLE/nproto_sample/DA/nproto_cmn_914.html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408204" y="50352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정삼각형에 대하여 바르게 설명하고 있는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809F6DC3-50AB-4721-A66A-10F73EF53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49" y="3861048"/>
            <a:ext cx="103102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xmlns="" id="{0C32CE80-BF96-485D-B759-18BE4634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6" y="2744924"/>
            <a:ext cx="10311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D2E3DAF9-ABE0-499E-9C68-54C870C9F136}"/>
              </a:ext>
            </a:extLst>
          </p:cNvPr>
          <p:cNvSpPr/>
          <p:nvPr/>
        </p:nvSpPr>
        <p:spPr>
          <a:xfrm rot="16200000" flipV="1">
            <a:off x="4805382" y="4195998"/>
            <a:ext cx="90011" cy="24820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82CFE32-D85B-4800-A9E5-32A3C12EF61E}"/>
              </a:ext>
            </a:extLst>
          </p:cNvPr>
          <p:cNvGrpSpPr/>
          <p:nvPr/>
        </p:nvGrpSpPr>
        <p:grpSpPr>
          <a:xfrm>
            <a:off x="1035900" y="4065834"/>
            <a:ext cx="3808186" cy="782520"/>
            <a:chOff x="1934619" y="3851880"/>
            <a:chExt cx="3808186" cy="782520"/>
          </a:xfrm>
        </p:grpSpPr>
        <p:sp>
          <p:nvSpPr>
            <p:cNvPr id="48" name="모서리가 둥근 직사각형 61">
              <a:extLst>
                <a:ext uri="{FF2B5EF4-FFF2-40B4-BE49-F238E27FC236}">
                  <a16:creationId xmlns:a16="http://schemas.microsoft.com/office/drawing/2014/main" xmlns="" id="{DEA27E75-8152-4E7C-9C08-3C4858B848B2}"/>
                </a:ext>
              </a:extLst>
            </p:cNvPr>
            <p:cNvSpPr/>
            <p:nvPr/>
          </p:nvSpPr>
          <p:spPr>
            <a:xfrm>
              <a:off x="1934619" y="3851880"/>
              <a:ext cx="3730317" cy="7825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6B6168FD-F56F-43B9-83B4-204F8535C6A5}"/>
                </a:ext>
              </a:extLst>
            </p:cNvPr>
            <p:cNvSpPr/>
            <p:nvPr/>
          </p:nvSpPr>
          <p:spPr>
            <a:xfrm>
              <a:off x="2012488" y="3929721"/>
              <a:ext cx="3730317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이등변삼각형은 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정삼각형이라고도</a:t>
              </a:r>
              <a:endPara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있어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17FD0BC-7779-47ED-8A4E-CFC04B242684}"/>
              </a:ext>
            </a:extLst>
          </p:cNvPr>
          <p:cNvGrpSpPr/>
          <p:nvPr/>
        </p:nvGrpSpPr>
        <p:grpSpPr>
          <a:xfrm>
            <a:off x="1916387" y="2841895"/>
            <a:ext cx="4201955" cy="781365"/>
            <a:chOff x="1712356" y="1655205"/>
            <a:chExt cx="4429987" cy="913668"/>
          </a:xfrm>
        </p:grpSpPr>
        <p:sp>
          <p:nvSpPr>
            <p:cNvPr id="51" name="모서리가 둥근 직사각형 64">
              <a:extLst>
                <a:ext uri="{FF2B5EF4-FFF2-40B4-BE49-F238E27FC236}">
                  <a16:creationId xmlns:a16="http://schemas.microsoft.com/office/drawing/2014/main" xmlns="" id="{C0EABED1-03CA-414D-87EA-3DCE39676369}"/>
                </a:ext>
              </a:extLst>
            </p:cNvPr>
            <p:cNvSpPr/>
            <p:nvPr/>
          </p:nvSpPr>
          <p:spPr>
            <a:xfrm>
              <a:off x="1907925" y="1655205"/>
              <a:ext cx="4234418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정삼각형은 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이등변삼각형이라고도</a:t>
              </a:r>
              <a:endPara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있어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xmlns="" id="{A468317A-E75C-41F8-9F33-C3AEC26CF91F}"/>
                </a:ext>
              </a:extLst>
            </p:cNvPr>
            <p:cNvSpPr/>
            <p:nvPr/>
          </p:nvSpPr>
          <p:spPr>
            <a:xfrm rot="5400000" flipV="1">
              <a:off x="1754505" y="1794368"/>
              <a:ext cx="99834" cy="18413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/>
        </p:nvSpPr>
        <p:spPr>
          <a:xfrm>
            <a:off x="715331" y="25314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08" y="1772816"/>
            <a:ext cx="2141492" cy="36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6906FC2-A030-456E-AB7C-684B8314E8F9}"/>
              </a:ext>
            </a:extLst>
          </p:cNvPr>
          <p:cNvGrpSpPr/>
          <p:nvPr/>
        </p:nvGrpSpPr>
        <p:grpSpPr>
          <a:xfrm>
            <a:off x="4814666" y="2320188"/>
            <a:ext cx="1606454" cy="244716"/>
            <a:chOff x="5769785" y="1902948"/>
            <a:chExt cx="1606454" cy="244716"/>
          </a:xfrm>
        </p:grpSpPr>
        <p:pic>
          <p:nvPicPr>
            <p:cNvPr id="52" name="Picture 5">
              <a:extLst>
                <a:ext uri="{FF2B5EF4-FFF2-40B4-BE49-F238E27FC236}">
                  <a16:creationId xmlns:a16="http://schemas.microsoft.com/office/drawing/2014/main" xmlns="" id="{5924B349-5821-4FCA-94BE-4737C6114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AFF0D52F-E880-4B73-9343-FE6E55380482}"/>
                </a:ext>
              </a:extLst>
            </p:cNvPr>
            <p:cNvSpPr txBox="1"/>
            <p:nvPr/>
          </p:nvSpPr>
          <p:spPr>
            <a:xfrm>
              <a:off x="6084168" y="1916832"/>
              <a:ext cx="1292071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latin typeface="맑은 고딕" pitchFamily="50" charset="-127"/>
                  <a:ea typeface="맑은 고딕" pitchFamily="50" charset="-127"/>
                </a:rPr>
                <a:t>말풍선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을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873EAA21-A7BB-4C45-B178-941EA7504DC0}"/>
              </a:ext>
            </a:extLst>
          </p:cNvPr>
          <p:cNvSpPr/>
          <p:nvPr/>
        </p:nvSpPr>
        <p:spPr>
          <a:xfrm>
            <a:off x="4692180" y="21224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4916931" y="50352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486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정삼각형에 대하여 바르게 설명하고 있는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809F6DC3-50AB-4721-A66A-10F73EF53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49" y="3861048"/>
            <a:ext cx="103102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xmlns="" id="{0C32CE80-BF96-485D-B759-18BE4634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6" y="2744924"/>
            <a:ext cx="10311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xmlns="" id="{D2E3DAF9-ABE0-499E-9C68-54C870C9F136}"/>
              </a:ext>
            </a:extLst>
          </p:cNvPr>
          <p:cNvSpPr/>
          <p:nvPr/>
        </p:nvSpPr>
        <p:spPr>
          <a:xfrm rot="16200000" flipV="1">
            <a:off x="4805382" y="4195998"/>
            <a:ext cx="90011" cy="24820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82CFE32-D85B-4800-A9E5-32A3C12EF61E}"/>
              </a:ext>
            </a:extLst>
          </p:cNvPr>
          <p:cNvGrpSpPr/>
          <p:nvPr/>
        </p:nvGrpSpPr>
        <p:grpSpPr>
          <a:xfrm>
            <a:off x="1035900" y="4065834"/>
            <a:ext cx="3808186" cy="782520"/>
            <a:chOff x="1934619" y="3851880"/>
            <a:chExt cx="3808186" cy="782520"/>
          </a:xfrm>
        </p:grpSpPr>
        <p:sp>
          <p:nvSpPr>
            <p:cNvPr id="48" name="모서리가 둥근 직사각형 61">
              <a:extLst>
                <a:ext uri="{FF2B5EF4-FFF2-40B4-BE49-F238E27FC236}">
                  <a16:creationId xmlns:a16="http://schemas.microsoft.com/office/drawing/2014/main" xmlns="" id="{DEA27E75-8152-4E7C-9C08-3C4858B848B2}"/>
                </a:ext>
              </a:extLst>
            </p:cNvPr>
            <p:cNvSpPr/>
            <p:nvPr/>
          </p:nvSpPr>
          <p:spPr>
            <a:xfrm>
              <a:off x="1934619" y="3851880"/>
              <a:ext cx="3730317" cy="78252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6B6168FD-F56F-43B9-83B4-204F8535C6A5}"/>
                </a:ext>
              </a:extLst>
            </p:cNvPr>
            <p:cNvSpPr/>
            <p:nvPr/>
          </p:nvSpPr>
          <p:spPr>
            <a:xfrm>
              <a:off x="2012488" y="3929721"/>
              <a:ext cx="3730317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이등변삼각형은 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정삼각형이라고도</a:t>
              </a:r>
              <a:endPara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있어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B17FD0BC-7779-47ED-8A4E-CFC04B242684}"/>
              </a:ext>
            </a:extLst>
          </p:cNvPr>
          <p:cNvGrpSpPr/>
          <p:nvPr/>
        </p:nvGrpSpPr>
        <p:grpSpPr>
          <a:xfrm>
            <a:off x="1916387" y="2841895"/>
            <a:ext cx="4201955" cy="781365"/>
            <a:chOff x="1712356" y="1655205"/>
            <a:chExt cx="4429987" cy="913668"/>
          </a:xfrm>
        </p:grpSpPr>
        <p:sp>
          <p:nvSpPr>
            <p:cNvPr id="51" name="모서리가 둥근 직사각형 64">
              <a:extLst>
                <a:ext uri="{FF2B5EF4-FFF2-40B4-BE49-F238E27FC236}">
                  <a16:creationId xmlns:a16="http://schemas.microsoft.com/office/drawing/2014/main" xmlns="" id="{C0EABED1-03CA-414D-87EA-3DCE39676369}"/>
                </a:ext>
              </a:extLst>
            </p:cNvPr>
            <p:cNvSpPr/>
            <p:nvPr/>
          </p:nvSpPr>
          <p:spPr>
            <a:xfrm>
              <a:off x="1907925" y="1655205"/>
              <a:ext cx="4234418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정삼각형은 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이등변삼각형이라고도</a:t>
              </a:r>
              <a:endPara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있어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xmlns="" id="{A468317A-E75C-41F8-9F33-C3AEC26CF91F}"/>
                </a:ext>
              </a:extLst>
            </p:cNvPr>
            <p:cNvSpPr/>
            <p:nvPr/>
          </p:nvSpPr>
          <p:spPr>
            <a:xfrm rot="5400000" flipV="1">
              <a:off x="1754505" y="1794368"/>
              <a:ext cx="99834" cy="18413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6906FC2-A030-456E-AB7C-684B8314E8F9}"/>
              </a:ext>
            </a:extLst>
          </p:cNvPr>
          <p:cNvGrpSpPr/>
          <p:nvPr/>
        </p:nvGrpSpPr>
        <p:grpSpPr>
          <a:xfrm>
            <a:off x="4814666" y="2320188"/>
            <a:ext cx="1606454" cy="244716"/>
            <a:chOff x="5769785" y="1902948"/>
            <a:chExt cx="1606454" cy="244716"/>
          </a:xfrm>
        </p:grpSpPr>
        <p:pic>
          <p:nvPicPr>
            <p:cNvPr id="52" name="Picture 5">
              <a:extLst>
                <a:ext uri="{FF2B5EF4-FFF2-40B4-BE49-F238E27FC236}">
                  <a16:creationId xmlns:a16="http://schemas.microsoft.com/office/drawing/2014/main" xmlns="" id="{5924B349-5821-4FCA-94BE-4737C6114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AFF0D52F-E880-4B73-9343-FE6E55380482}"/>
                </a:ext>
              </a:extLst>
            </p:cNvPr>
            <p:cNvSpPr txBox="1"/>
            <p:nvPr/>
          </p:nvSpPr>
          <p:spPr>
            <a:xfrm>
              <a:off x="6084168" y="1916832"/>
              <a:ext cx="1292071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latin typeface="맑은 고딕" pitchFamily="50" charset="-127"/>
                  <a:ea typeface="맑은 고딕" pitchFamily="50" charset="-127"/>
                </a:rPr>
                <a:t>말풍선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을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5EA07E43-19D9-42D1-9A26-1CAF081354B4}"/>
              </a:ext>
            </a:extLst>
          </p:cNvPr>
          <p:cNvGrpSpPr/>
          <p:nvPr/>
        </p:nvGrpSpPr>
        <p:grpSpPr>
          <a:xfrm>
            <a:off x="224269" y="3987062"/>
            <a:ext cx="6667165" cy="1250302"/>
            <a:chOff x="192745" y="4022988"/>
            <a:chExt cx="6667165" cy="125030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25E9FFCB-AF55-449E-8BA4-09A15901606A}"/>
                </a:ext>
              </a:extLst>
            </p:cNvPr>
            <p:cNvSpPr/>
            <p:nvPr/>
          </p:nvSpPr>
          <p:spPr>
            <a:xfrm>
              <a:off x="192745" y="4185006"/>
              <a:ext cx="6667165" cy="9001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xmlns="" id="{B3DEDF9D-81DF-4B50-8D6C-FDA90ACE1A0F}"/>
                </a:ext>
              </a:extLst>
            </p:cNvPr>
            <p:cNvSpPr/>
            <p:nvPr/>
          </p:nvSpPr>
          <p:spPr>
            <a:xfrm>
              <a:off x="323442" y="40229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xmlns="" id="{FAD9C343-CFD1-4150-B95F-6C803DBC216A}"/>
                </a:ext>
              </a:extLst>
            </p:cNvPr>
            <p:cNvSpPr/>
            <p:nvPr/>
          </p:nvSpPr>
          <p:spPr>
            <a:xfrm flipH="1" flipV="1">
              <a:off x="4972524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EC93161E-6312-4850-8D5B-2CA4EE27D51F}"/>
              </a:ext>
            </a:extLst>
          </p:cNvPr>
          <p:cNvSpPr txBox="1"/>
          <p:nvPr/>
        </p:nvSpPr>
        <p:spPr>
          <a:xfrm>
            <a:off x="323528" y="4365104"/>
            <a:ext cx="6431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정삼각형은 세 변의 길이가 같으므로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이등변삼각형이라고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58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대화를 읽고        안에 알맞은 말을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89" y="163430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40DA1B6-C74B-40DD-9D34-EF09BD869AB9}"/>
              </a:ext>
            </a:extLst>
          </p:cNvPr>
          <p:cNvSpPr txBox="1"/>
          <p:nvPr/>
        </p:nvSpPr>
        <p:spPr>
          <a:xfrm>
            <a:off x="1630051" y="2452362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내가 가지고 있는 빨대는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11 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ABBF09-595B-45E7-AFD3-C848D4C2CC70}"/>
              </a:ext>
            </a:extLst>
          </p:cNvPr>
          <p:cNvSpPr txBox="1"/>
          <p:nvPr/>
        </p:nvSpPr>
        <p:spPr>
          <a:xfrm>
            <a:off x="1630051" y="2899167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내가 가지고 있는 빨대는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A2BA51F-9997-43A1-B072-714E1A987BB4}"/>
              </a:ext>
            </a:extLst>
          </p:cNvPr>
          <p:cNvSpPr txBox="1"/>
          <p:nvPr/>
        </p:nvSpPr>
        <p:spPr>
          <a:xfrm>
            <a:off x="1630051" y="3342231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나는 우주와 똑같은 빨대를 가지고 있어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5E1ABE-DDA2-4F9D-9C75-1A0FC5567CDD}"/>
              </a:ext>
            </a:extLst>
          </p:cNvPr>
          <p:cNvSpPr txBox="1"/>
          <p:nvPr/>
        </p:nvSpPr>
        <p:spPr>
          <a:xfrm>
            <a:off x="1630051" y="3777431"/>
            <a:ext cx="461070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우리가 가진 빨대를 세 변으로 하는 삼각형은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          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73D94E8-EA6B-411D-8EAC-2972D3416F42}"/>
              </a:ext>
            </a:extLst>
          </p:cNvPr>
          <p:cNvSpPr txBox="1"/>
          <p:nvPr/>
        </p:nvSpPr>
        <p:spPr>
          <a:xfrm>
            <a:off x="945975" y="3372844"/>
            <a:ext cx="684076" cy="323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슬기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B2B07A9-AD55-4CC0-9889-7BD939F229D7}"/>
              </a:ext>
            </a:extLst>
          </p:cNvPr>
          <p:cNvSpPr txBox="1"/>
          <p:nvPr/>
        </p:nvSpPr>
        <p:spPr>
          <a:xfrm>
            <a:off x="948940" y="2921155"/>
            <a:ext cx="684076" cy="3234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우주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119E8A9-9932-4664-BE0E-D4C6450E5323}"/>
              </a:ext>
            </a:extLst>
          </p:cNvPr>
          <p:cNvSpPr txBox="1"/>
          <p:nvPr/>
        </p:nvSpPr>
        <p:spPr>
          <a:xfrm>
            <a:off x="955264" y="2475318"/>
            <a:ext cx="684076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샛별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3119E8A9-9932-4664-BE0E-D4C6450E5323}"/>
              </a:ext>
            </a:extLst>
          </p:cNvPr>
          <p:cNvSpPr txBox="1"/>
          <p:nvPr/>
        </p:nvSpPr>
        <p:spPr>
          <a:xfrm>
            <a:off x="933307" y="3806517"/>
            <a:ext cx="684076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샛별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20895" y="2252655"/>
            <a:ext cx="5615301" cy="259027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79894D4-0EB0-4734-92DF-C6C399ADB65E}"/>
              </a:ext>
            </a:extLst>
          </p:cNvPr>
          <p:cNvGrpSpPr/>
          <p:nvPr/>
        </p:nvGrpSpPr>
        <p:grpSpPr>
          <a:xfrm>
            <a:off x="1737203" y="4092413"/>
            <a:ext cx="1789014" cy="560723"/>
            <a:chOff x="2352879" y="4374181"/>
            <a:chExt cx="1789014" cy="560723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2352879" y="4542227"/>
              <a:ext cx="1660153" cy="39267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xmlns="" id="{0BE31CF1-9B7B-4161-ADA4-98B2F5447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170" y="4374181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491693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대화를 읽고        안에 알맞은 말을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89" y="163430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40DA1B6-C74B-40DD-9D34-EF09BD869AB9}"/>
              </a:ext>
            </a:extLst>
          </p:cNvPr>
          <p:cNvSpPr txBox="1"/>
          <p:nvPr/>
        </p:nvSpPr>
        <p:spPr>
          <a:xfrm>
            <a:off x="1630051" y="2452362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내가 가지고 있는 빨대는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11 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ABBF09-595B-45E7-AFD3-C848D4C2CC70}"/>
              </a:ext>
            </a:extLst>
          </p:cNvPr>
          <p:cNvSpPr txBox="1"/>
          <p:nvPr/>
        </p:nvSpPr>
        <p:spPr>
          <a:xfrm>
            <a:off x="1630051" y="2899167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내가 가지고 있는 빨대는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8 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A2BA51F-9997-43A1-B072-714E1A987BB4}"/>
              </a:ext>
            </a:extLst>
          </p:cNvPr>
          <p:cNvSpPr txBox="1"/>
          <p:nvPr/>
        </p:nvSpPr>
        <p:spPr>
          <a:xfrm>
            <a:off x="1630051" y="3342231"/>
            <a:ext cx="461070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나는 우주와 똑같은 빨대를 가지고 있어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5E1ABE-DDA2-4F9D-9C75-1A0FC5567CDD}"/>
              </a:ext>
            </a:extLst>
          </p:cNvPr>
          <p:cNvSpPr txBox="1"/>
          <p:nvPr/>
        </p:nvSpPr>
        <p:spPr>
          <a:xfrm>
            <a:off x="1630051" y="3777431"/>
            <a:ext cx="461070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우리가 가진 빨대를 세 변으로 하는 삼각형은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          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73D94E8-EA6B-411D-8EAC-2972D3416F42}"/>
              </a:ext>
            </a:extLst>
          </p:cNvPr>
          <p:cNvSpPr txBox="1"/>
          <p:nvPr/>
        </p:nvSpPr>
        <p:spPr>
          <a:xfrm>
            <a:off x="945975" y="3372844"/>
            <a:ext cx="684076" cy="323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슬기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B2B07A9-AD55-4CC0-9889-7BD939F229D7}"/>
              </a:ext>
            </a:extLst>
          </p:cNvPr>
          <p:cNvSpPr txBox="1"/>
          <p:nvPr/>
        </p:nvSpPr>
        <p:spPr>
          <a:xfrm>
            <a:off x="948940" y="2921155"/>
            <a:ext cx="684076" cy="32349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우주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119E8A9-9932-4664-BE0E-D4C6450E5323}"/>
              </a:ext>
            </a:extLst>
          </p:cNvPr>
          <p:cNvSpPr txBox="1"/>
          <p:nvPr/>
        </p:nvSpPr>
        <p:spPr>
          <a:xfrm>
            <a:off x="955264" y="2475318"/>
            <a:ext cx="684076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샛별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3119E8A9-9932-4664-BE0E-D4C6450E5323}"/>
              </a:ext>
            </a:extLst>
          </p:cNvPr>
          <p:cNvSpPr txBox="1"/>
          <p:nvPr/>
        </p:nvSpPr>
        <p:spPr>
          <a:xfrm>
            <a:off x="933307" y="3806517"/>
            <a:ext cx="684076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샛별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20895" y="2252655"/>
            <a:ext cx="5615301" cy="259027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79894D4-0EB0-4734-92DF-C6C399ADB65E}"/>
              </a:ext>
            </a:extLst>
          </p:cNvPr>
          <p:cNvGrpSpPr/>
          <p:nvPr/>
        </p:nvGrpSpPr>
        <p:grpSpPr>
          <a:xfrm>
            <a:off x="1737203" y="4092413"/>
            <a:ext cx="1789014" cy="560723"/>
            <a:chOff x="2352879" y="4374181"/>
            <a:chExt cx="1789014" cy="560723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2352879" y="4542227"/>
              <a:ext cx="1660153" cy="39267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xmlns="" id="{0BE31CF1-9B7B-4161-ADA4-98B2F5447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170" y="4374181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5EA07E43-19D9-42D1-9A26-1CAF081354B4}"/>
              </a:ext>
            </a:extLst>
          </p:cNvPr>
          <p:cNvGrpSpPr/>
          <p:nvPr/>
        </p:nvGrpSpPr>
        <p:grpSpPr>
          <a:xfrm>
            <a:off x="224269" y="3645024"/>
            <a:ext cx="6667165" cy="1592340"/>
            <a:chOff x="192745" y="3680950"/>
            <a:chExt cx="6667165" cy="159234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25E9FFCB-AF55-449E-8BA4-09A15901606A}"/>
                </a:ext>
              </a:extLst>
            </p:cNvPr>
            <p:cNvSpPr/>
            <p:nvPr/>
          </p:nvSpPr>
          <p:spPr>
            <a:xfrm>
              <a:off x="192745" y="3842443"/>
              <a:ext cx="6667165" cy="12427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38">
              <a:extLst>
                <a:ext uri="{FF2B5EF4-FFF2-40B4-BE49-F238E27FC236}">
                  <a16:creationId xmlns:a16="http://schemas.microsoft.com/office/drawing/2014/main" xmlns="" id="{B3DEDF9D-81DF-4B50-8D6C-FDA90ACE1A0F}"/>
                </a:ext>
              </a:extLst>
            </p:cNvPr>
            <p:cNvSpPr/>
            <p:nvPr/>
          </p:nvSpPr>
          <p:spPr>
            <a:xfrm>
              <a:off x="323442" y="368095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xmlns="" id="{FAD9C343-CFD1-4150-B95F-6C803DBC216A}"/>
                </a:ext>
              </a:extLst>
            </p:cNvPr>
            <p:cNvSpPr/>
            <p:nvPr/>
          </p:nvSpPr>
          <p:spPr>
            <a:xfrm flipH="1" flipV="1">
              <a:off x="4972524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C93161E-6312-4850-8D5B-2CA4EE27D51F}"/>
              </a:ext>
            </a:extLst>
          </p:cNvPr>
          <p:cNvSpPr txBox="1"/>
          <p:nvPr/>
        </p:nvSpPr>
        <p:spPr>
          <a:xfrm>
            <a:off x="323528" y="4077072"/>
            <a:ext cx="64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우주와 슬기는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 cm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빨대를 가지고 있고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샛별이는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 cm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빨대를 가지고 있습니다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두 변의 길이가 같으므로 이등변삼각형입니다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74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xmlns="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xmlns="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202D5398-5803-40E7-A975-9B032F1FD4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 b="58874"/>
          <a:stretch/>
        </p:blipFill>
        <p:spPr>
          <a:xfrm>
            <a:off x="115384" y="1304764"/>
            <a:ext cx="3592520" cy="31683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83612"/>
              </p:ext>
            </p:extLst>
          </p:nvPr>
        </p:nvGraphicFramePr>
        <p:xfrm>
          <a:off x="115383" y="6129300"/>
          <a:ext cx="6856473" cy="282949"/>
        </p:xfrm>
        <a:graphic>
          <a:graphicData uri="http://schemas.openxmlformats.org/drawingml/2006/table">
            <a:tbl>
              <a:tblPr/>
              <a:tblGrid>
                <a:gridCol w="879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6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1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바탕만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인물만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10235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두 학생이 다리에서 여러 가지 삼각형 모양을 찾고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34834" y="1867398"/>
            <a:ext cx="1237332" cy="604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483374" y="4365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50E81B6-D610-4A3B-BDB4-2AE433EF3813}"/>
              </a:ext>
            </a:extLst>
          </p:cNvPr>
          <p:cNvGrpSpPr/>
          <p:nvPr/>
        </p:nvGrpSpPr>
        <p:grpSpPr>
          <a:xfrm>
            <a:off x="198236" y="3391362"/>
            <a:ext cx="2073445" cy="782520"/>
            <a:chOff x="96438" y="1588961"/>
            <a:chExt cx="2073445" cy="7825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7BBF4A4F-DD0E-4F96-A96B-4316A3ABF9FB}"/>
                </a:ext>
              </a:extLst>
            </p:cNvPr>
            <p:cNvGrpSpPr/>
            <p:nvPr/>
          </p:nvGrpSpPr>
          <p:grpSpPr>
            <a:xfrm>
              <a:off x="96438" y="1588961"/>
              <a:ext cx="2073445" cy="782520"/>
              <a:chOff x="59927" y="1550895"/>
              <a:chExt cx="2073445" cy="782520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rot="16200000" flipV="1">
                <a:off x="1986253" y="160743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A3FD23CB-6379-403F-BC3A-9D57C9BCA2FC}"/>
                </a:ext>
              </a:extLst>
            </p:cNvPr>
            <p:cNvSpPr/>
            <p:nvPr/>
          </p:nvSpPr>
          <p:spPr>
            <a:xfrm>
              <a:off x="123870" y="1633654"/>
              <a:ext cx="1766137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다리에 여러 가지 삼각형 모양이 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6" name="타원 55"/>
          <p:cNvSpPr/>
          <p:nvPr/>
        </p:nvSpPr>
        <p:spPr>
          <a:xfrm>
            <a:off x="27486" y="136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BAA48CDA-4418-4A19-8023-6B310D12DE35}"/>
              </a:ext>
            </a:extLst>
          </p:cNvPr>
          <p:cNvSpPr/>
          <p:nvPr/>
        </p:nvSpPr>
        <p:spPr bwMode="auto">
          <a:xfrm>
            <a:off x="3916115" y="3120840"/>
            <a:ext cx="2974460" cy="743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어떤 기준으로 분류할 수 있을지 생각하고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646728FA-067B-451A-9BE9-68107C2FFB66}"/>
              </a:ext>
            </a:extLst>
          </p:cNvPr>
          <p:cNvGrpSpPr/>
          <p:nvPr/>
        </p:nvGrpSpPr>
        <p:grpSpPr>
          <a:xfrm>
            <a:off x="5326705" y="1190602"/>
            <a:ext cx="1764824" cy="325902"/>
            <a:chOff x="5312893" y="1183444"/>
            <a:chExt cx="1764824" cy="3259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5EEE78F5-D75D-421E-B195-62EB59709C30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20C161CF-A898-4270-BCA7-A7F8229B6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67452639-81C5-4413-BFB0-C3C725658C45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5D2B02BF-C92B-4701-BA49-140CA504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2120D3FC-6FFF-43F0-B7F2-CC9208CAAA40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D72E1E8-BEF1-48ED-960E-3D9F589E4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DEF02DD7-D487-42EB-8D42-8D9E615861EB}"/>
              </a:ext>
            </a:extLst>
          </p:cNvPr>
          <p:cNvGrpSpPr/>
          <p:nvPr/>
        </p:nvGrpSpPr>
        <p:grpSpPr>
          <a:xfrm>
            <a:off x="1699972" y="1805486"/>
            <a:ext cx="1863916" cy="867430"/>
            <a:chOff x="1907926" y="1754826"/>
            <a:chExt cx="1965067" cy="1014305"/>
          </a:xfrm>
        </p:grpSpPr>
        <p:sp>
          <p:nvSpPr>
            <p:cNvPr id="73" name="모서리가 둥근 직사각형 64">
              <a:extLst>
                <a:ext uri="{FF2B5EF4-FFF2-40B4-BE49-F238E27FC236}">
                  <a16:creationId xmlns:a16="http://schemas.microsoft.com/office/drawing/2014/main" xmlns="" id="{D0E2E3BE-6405-4EC0-A1D8-EBDB5AAAE65C}"/>
                </a:ext>
              </a:extLst>
            </p:cNvPr>
            <p:cNvSpPr/>
            <p:nvPr/>
          </p:nvSpPr>
          <p:spPr>
            <a:xfrm>
              <a:off x="1907926" y="1754826"/>
              <a:ext cx="1965067" cy="81404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기준으로 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분류할 수 있을까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xmlns="" id="{214958CE-C4EA-4F7D-8DB8-5A9BCB0CD518}"/>
                </a:ext>
              </a:extLst>
            </p:cNvPr>
            <p:cNvSpPr/>
            <p:nvPr/>
          </p:nvSpPr>
          <p:spPr>
            <a:xfrm flipV="1">
              <a:off x="3175656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1E98BC3C-EDF4-4190-85D0-F28815B0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299197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183509" y="10164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9932" y="1052736"/>
            <a:ext cx="1980220" cy="9436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E15252-4528-4A8E-8574-D44A0D12A1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 b="51832"/>
          <a:stretch/>
        </p:blipFill>
        <p:spPr>
          <a:xfrm>
            <a:off x="65903" y="1058121"/>
            <a:ext cx="6856255" cy="4786252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582673" y="10200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BF921E5-211F-4F7F-BB4D-8D223EB539FF}"/>
              </a:ext>
            </a:extLst>
          </p:cNvPr>
          <p:cNvGrpSpPr/>
          <p:nvPr/>
        </p:nvGrpSpPr>
        <p:grpSpPr>
          <a:xfrm>
            <a:off x="1977882" y="3717032"/>
            <a:ext cx="2303658" cy="949117"/>
            <a:chOff x="96437" y="1588960"/>
            <a:chExt cx="2303658" cy="9491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ECED3717-6698-4CEF-B069-8B56587ECFDD}"/>
                </a:ext>
              </a:extLst>
            </p:cNvPr>
            <p:cNvGrpSpPr/>
            <p:nvPr/>
          </p:nvGrpSpPr>
          <p:grpSpPr>
            <a:xfrm>
              <a:off x="96437" y="1588960"/>
              <a:ext cx="2303658" cy="949117"/>
              <a:chOff x="59926" y="1550894"/>
              <a:chExt cx="2303658" cy="949117"/>
            </a:xfrm>
          </p:grpSpPr>
          <p:sp>
            <p:nvSpPr>
              <p:cNvPr id="29" name="모서리가 둥근 직사각형 61">
                <a:extLst>
                  <a:ext uri="{FF2B5EF4-FFF2-40B4-BE49-F238E27FC236}">
                    <a16:creationId xmlns:a16="http://schemas.microsoft.com/office/drawing/2014/main" xmlns="" id="{D34454CA-0256-4845-B3EA-46BE31364465}"/>
                  </a:ext>
                </a:extLst>
              </p:cNvPr>
              <p:cNvSpPr/>
              <p:nvPr/>
            </p:nvSpPr>
            <p:spPr>
              <a:xfrm>
                <a:off x="59926" y="1550894"/>
                <a:ext cx="2092783" cy="94911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xmlns="" id="{51792C57-4440-481C-B5D1-3AB84E6603AF}"/>
                  </a:ext>
                </a:extLst>
              </p:cNvPr>
              <p:cNvSpPr/>
              <p:nvPr/>
            </p:nvSpPr>
            <p:spPr>
              <a:xfrm rot="16200000" flipV="1">
                <a:off x="2216465" y="1664061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15F7905-DEAE-418C-AD6B-5DC077676F43}"/>
                </a:ext>
              </a:extLst>
            </p:cNvPr>
            <p:cNvSpPr/>
            <p:nvPr/>
          </p:nvSpPr>
          <p:spPr>
            <a:xfrm>
              <a:off x="98893" y="1711363"/>
              <a:ext cx="2092783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다리에 여러 가지 삼각형 모양이 있네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EDB9CAB-6C0D-4A95-844F-EC277798883C}"/>
              </a:ext>
            </a:extLst>
          </p:cNvPr>
          <p:cNvGrpSpPr/>
          <p:nvPr/>
        </p:nvGrpSpPr>
        <p:grpSpPr>
          <a:xfrm>
            <a:off x="4319972" y="1312750"/>
            <a:ext cx="2312246" cy="1135278"/>
            <a:chOff x="1907926" y="1655205"/>
            <a:chExt cx="2437727" cy="1327506"/>
          </a:xfrm>
        </p:grpSpPr>
        <p:sp>
          <p:nvSpPr>
            <p:cNvPr id="39" name="모서리가 둥근 직사각형 64">
              <a:extLst>
                <a:ext uri="{FF2B5EF4-FFF2-40B4-BE49-F238E27FC236}">
                  <a16:creationId xmlns:a16="http://schemas.microsoft.com/office/drawing/2014/main" xmlns="" id="{37CB176D-A0A2-4611-9659-3B2EA22E22BB}"/>
                </a:ext>
              </a:extLst>
            </p:cNvPr>
            <p:cNvSpPr/>
            <p:nvPr/>
          </p:nvSpPr>
          <p:spPr>
            <a:xfrm>
              <a:off x="1907926" y="1655205"/>
              <a:ext cx="2437727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기준으로 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분류할 수 있을까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xmlns="" id="{FE50A13F-17B1-4F2F-9104-0A92FB5CCF00}"/>
                </a:ext>
              </a:extLst>
            </p:cNvPr>
            <p:cNvSpPr/>
            <p:nvPr/>
          </p:nvSpPr>
          <p:spPr>
            <a:xfrm flipV="1">
              <a:off x="2932788" y="277848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3ABE98D-B437-4832-A013-1096A077F7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 b="58874"/>
          <a:stretch/>
        </p:blipFill>
        <p:spPr>
          <a:xfrm>
            <a:off x="115384" y="1304764"/>
            <a:ext cx="3592520" cy="31683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53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가지 모양의 삼각형을 찾을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308890"/>
            <a:ext cx="2974460" cy="6939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가지 모양의 삼각형을 찾았습니다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95736" y="1780589"/>
            <a:ext cx="1237332" cy="604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63" y="20968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8197BF05-37FA-4F82-B21A-7B92DDF756C1}"/>
              </a:ext>
            </a:extLst>
          </p:cNvPr>
          <p:cNvGrpSpPr/>
          <p:nvPr/>
        </p:nvGrpSpPr>
        <p:grpSpPr>
          <a:xfrm>
            <a:off x="5330005" y="1185803"/>
            <a:ext cx="1764824" cy="325902"/>
            <a:chOff x="5331563" y="1950970"/>
            <a:chExt cx="1764824" cy="32590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4EE7287F-6437-4AEA-81EF-B3D822C8974A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4215DE7-04A1-4B10-86EC-2AAC31829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7224E9B5-4826-41BB-91F4-18BD112B3320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A533774-7D68-4E3A-87BD-2F9B04F52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69342E16-C534-44B3-BE3D-1738ABB3629C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68C6E-7DEC-4CCE-A7F4-999DB5A17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62F017E6-27EF-4C06-9825-A62FBFC098C0}"/>
              </a:ext>
            </a:extLst>
          </p:cNvPr>
          <p:cNvGrpSpPr/>
          <p:nvPr/>
        </p:nvGrpSpPr>
        <p:grpSpPr>
          <a:xfrm>
            <a:off x="198236" y="3391362"/>
            <a:ext cx="2073445" cy="782520"/>
            <a:chOff x="96438" y="1588961"/>
            <a:chExt cx="2073445" cy="78252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AA0BC158-6218-41C2-A9EF-D65FC18383AD}"/>
                </a:ext>
              </a:extLst>
            </p:cNvPr>
            <p:cNvGrpSpPr/>
            <p:nvPr/>
          </p:nvGrpSpPr>
          <p:grpSpPr>
            <a:xfrm>
              <a:off x="96438" y="1588961"/>
              <a:ext cx="2073445" cy="782520"/>
              <a:chOff x="59927" y="1550895"/>
              <a:chExt cx="2073445" cy="782520"/>
            </a:xfrm>
          </p:grpSpPr>
          <p:sp>
            <p:nvSpPr>
              <p:cNvPr id="35" name="모서리가 둥근 직사각형 61">
                <a:extLst>
                  <a:ext uri="{FF2B5EF4-FFF2-40B4-BE49-F238E27FC236}">
                    <a16:creationId xmlns:a16="http://schemas.microsoft.com/office/drawing/2014/main" xmlns="" id="{B32C66C7-2101-43C2-B9A9-F9463683ABAA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>
                <a:extLst>
                  <a:ext uri="{FF2B5EF4-FFF2-40B4-BE49-F238E27FC236}">
                    <a16:creationId xmlns:a16="http://schemas.microsoft.com/office/drawing/2014/main" xmlns="" id="{D58E9FED-83EA-40F2-8D71-574CAA55BED4}"/>
                  </a:ext>
                </a:extLst>
              </p:cNvPr>
              <p:cNvSpPr/>
              <p:nvPr/>
            </p:nvSpPr>
            <p:spPr>
              <a:xfrm rot="16200000" flipV="1">
                <a:off x="1986253" y="160743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4BA91926-AE69-4B37-867E-A0CBA296AC6E}"/>
                </a:ext>
              </a:extLst>
            </p:cNvPr>
            <p:cNvSpPr/>
            <p:nvPr/>
          </p:nvSpPr>
          <p:spPr>
            <a:xfrm>
              <a:off x="123870" y="1633654"/>
              <a:ext cx="1766137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다리에 여러 가지 삼각형 모양이 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55BD3F78-A19F-4FC3-8761-46EE04A2220E}"/>
              </a:ext>
            </a:extLst>
          </p:cNvPr>
          <p:cNvGrpSpPr/>
          <p:nvPr/>
        </p:nvGrpSpPr>
        <p:grpSpPr>
          <a:xfrm>
            <a:off x="1660874" y="1633480"/>
            <a:ext cx="1863916" cy="952625"/>
            <a:chOff x="1907926" y="1655205"/>
            <a:chExt cx="1965067" cy="1113926"/>
          </a:xfrm>
        </p:grpSpPr>
        <p:sp>
          <p:nvSpPr>
            <p:cNvPr id="39" name="모서리가 둥근 직사각형 64">
              <a:extLst>
                <a:ext uri="{FF2B5EF4-FFF2-40B4-BE49-F238E27FC236}">
                  <a16:creationId xmlns:a16="http://schemas.microsoft.com/office/drawing/2014/main" xmlns="" id="{A7FCC685-8452-4A16-A115-FF56457A67CA}"/>
                </a:ext>
              </a:extLst>
            </p:cNvPr>
            <p:cNvSpPr/>
            <p:nvPr/>
          </p:nvSpPr>
          <p:spPr>
            <a:xfrm>
              <a:off x="1907926" y="1655205"/>
              <a:ext cx="1965067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기준으로 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분류할 수 있을까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xmlns="" id="{C1782CA5-BE36-4E5A-96DF-2F95546DAA51}"/>
                </a:ext>
              </a:extLst>
            </p:cNvPr>
            <p:cNvSpPr/>
            <p:nvPr/>
          </p:nvSpPr>
          <p:spPr>
            <a:xfrm flipV="1">
              <a:off x="2968778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5CB96C0-9BF7-46CA-BB70-CDD019829C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 b="58874"/>
          <a:stretch/>
        </p:blipFill>
        <p:spPr>
          <a:xfrm>
            <a:off x="115384" y="1304764"/>
            <a:ext cx="3592520" cy="31683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찾은 삼각형은 어떻게 분류할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5028" y="2305403"/>
            <a:ext cx="2975224" cy="5835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삼각형의 크기에 따라 분류할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95736" y="1780589"/>
            <a:ext cx="1237332" cy="604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 bwMode="auto">
          <a:xfrm>
            <a:off x="3874496" y="2946926"/>
            <a:ext cx="2975224" cy="9442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한 변이 다른 변에 비해 긴 것과 그렇지 않은 것으로 분류할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99" y="211653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69" y="27809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35953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1119FB9-85D5-4BD7-9283-465458D0F555}"/>
              </a:ext>
            </a:extLst>
          </p:cNvPr>
          <p:cNvGrpSpPr/>
          <p:nvPr/>
        </p:nvGrpSpPr>
        <p:grpSpPr>
          <a:xfrm>
            <a:off x="5344461" y="1194886"/>
            <a:ext cx="1764824" cy="325902"/>
            <a:chOff x="5332884" y="2743058"/>
            <a:chExt cx="1764824" cy="32590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E2C5BA37-F059-4829-B913-0A227B3CBBC6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D74D153C-33A0-4958-AAC4-73C94454C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D543CAA5-025B-4881-A7DA-786ABB452CCF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84C45DE-768C-4B03-84D1-95B316F90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D6721E18-45A0-49A5-90DE-FEC60413FA65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35A45E56-3E9C-48C9-B532-9FB8933C4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B52ACD9-D686-4EE7-8C0C-EBE7B5AD5671}"/>
              </a:ext>
            </a:extLst>
          </p:cNvPr>
          <p:cNvSpPr/>
          <p:nvPr/>
        </p:nvSpPr>
        <p:spPr bwMode="auto">
          <a:xfrm>
            <a:off x="3874496" y="3940519"/>
            <a:ext cx="2975224" cy="9442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모양이 납작한 것과 뾰족한 것으로 분류할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1CEA71E8-8774-4C5C-96D3-F6FE8906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69" y="377452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F29D812-DBAB-4E15-A561-7B2535BFCB4C}"/>
              </a:ext>
            </a:extLst>
          </p:cNvPr>
          <p:cNvGrpSpPr/>
          <p:nvPr/>
        </p:nvGrpSpPr>
        <p:grpSpPr>
          <a:xfrm>
            <a:off x="198236" y="3391362"/>
            <a:ext cx="2073445" cy="782520"/>
            <a:chOff x="96438" y="1588961"/>
            <a:chExt cx="2073445" cy="78252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89111B75-5E5A-4DEB-A29D-585E40BFF1C7}"/>
                </a:ext>
              </a:extLst>
            </p:cNvPr>
            <p:cNvGrpSpPr/>
            <p:nvPr/>
          </p:nvGrpSpPr>
          <p:grpSpPr>
            <a:xfrm>
              <a:off x="96438" y="1588961"/>
              <a:ext cx="2073445" cy="782520"/>
              <a:chOff x="59927" y="1550895"/>
              <a:chExt cx="2073445" cy="782520"/>
            </a:xfrm>
          </p:grpSpPr>
          <p:sp>
            <p:nvSpPr>
              <p:cNvPr id="41" name="모서리가 둥근 직사각형 61">
                <a:extLst>
                  <a:ext uri="{FF2B5EF4-FFF2-40B4-BE49-F238E27FC236}">
                    <a16:creationId xmlns:a16="http://schemas.microsoft.com/office/drawing/2014/main" xmlns="" id="{E158EC53-4DBC-4E28-8FB8-6EE4A40F9A31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xmlns="" id="{837D2998-4B01-4120-B288-5B27AC8DE7A0}"/>
                  </a:ext>
                </a:extLst>
              </p:cNvPr>
              <p:cNvSpPr/>
              <p:nvPr/>
            </p:nvSpPr>
            <p:spPr>
              <a:xfrm rot="16200000" flipV="1">
                <a:off x="1986253" y="160743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302EEC9-EEE8-4EE4-AC54-3B3C3758FABD}"/>
                </a:ext>
              </a:extLst>
            </p:cNvPr>
            <p:cNvSpPr/>
            <p:nvPr/>
          </p:nvSpPr>
          <p:spPr>
            <a:xfrm>
              <a:off x="123870" y="1633654"/>
              <a:ext cx="1766137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다리에 여러 가지 삼각형 모양이 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C6CD61DD-9393-4D32-BDCD-D3D6FE8AE07A}"/>
              </a:ext>
            </a:extLst>
          </p:cNvPr>
          <p:cNvGrpSpPr/>
          <p:nvPr/>
        </p:nvGrpSpPr>
        <p:grpSpPr>
          <a:xfrm>
            <a:off x="1660874" y="1633480"/>
            <a:ext cx="1863916" cy="952625"/>
            <a:chOff x="1907926" y="1655205"/>
            <a:chExt cx="1965067" cy="1113926"/>
          </a:xfrm>
        </p:grpSpPr>
        <p:sp>
          <p:nvSpPr>
            <p:cNvPr id="46" name="모서리가 둥근 직사각형 64">
              <a:extLst>
                <a:ext uri="{FF2B5EF4-FFF2-40B4-BE49-F238E27FC236}">
                  <a16:creationId xmlns:a16="http://schemas.microsoft.com/office/drawing/2014/main" xmlns="" id="{6919ACF4-1FE1-4C1D-9EA4-230737942685}"/>
                </a:ext>
              </a:extLst>
            </p:cNvPr>
            <p:cNvSpPr/>
            <p:nvPr/>
          </p:nvSpPr>
          <p:spPr>
            <a:xfrm>
              <a:off x="1907926" y="1655205"/>
              <a:ext cx="1965067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어떤 기준으로 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분류할 수 있을까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xmlns="" id="{BBE69DC4-9F97-430F-9435-AEEE7BFE5741}"/>
                </a:ext>
              </a:extLst>
            </p:cNvPr>
            <p:cNvSpPr/>
            <p:nvPr/>
          </p:nvSpPr>
          <p:spPr>
            <a:xfrm flipV="1">
              <a:off x="2968778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75B81B15-FFC3-47D3-9447-4E11D5FEC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7420" y="2852936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삼각형을 변의 길이에 따라 분류하여 이등변삼각형과 정삼각형을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96094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DCB435-EAF2-438D-A12F-CC443A10CC24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xmlns="" id="{9CEACF6A-D64E-4842-A175-1CFE14CC9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2A83970-63EC-4E94-9A75-E6A7CC3063B1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색칠 도구</a:t>
              </a:r>
              <a:endParaRPr kumimoji="1" lang="ko-KR" altLang="en-US" sz="1200" b="1" i="0" kern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218451" y="2252629"/>
            <a:ext cx="6481763" cy="1752435"/>
            <a:chOff x="218451" y="2174938"/>
            <a:chExt cx="6481763" cy="1752435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1F661687-17DE-4925-8E77-16412469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451" y="2174938"/>
              <a:ext cx="6481763" cy="1752435"/>
            </a:xfrm>
            <a:prstGeom prst="rect">
              <a:avLst/>
            </a:prstGeom>
          </p:spPr>
        </p:pic>
        <p:sp>
          <p:nvSpPr>
            <p:cNvPr id="111" name="직사각형 110"/>
            <p:cNvSpPr/>
            <p:nvPr/>
          </p:nvSpPr>
          <p:spPr>
            <a:xfrm>
              <a:off x="971600" y="3176972"/>
              <a:ext cx="323800" cy="3600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933072" y="261110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995851" y="2611109"/>
              <a:ext cx="209736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028457" y="3563119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239151" y="2863137"/>
              <a:ext cx="226660" cy="3318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5368498" y="3356992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236334" y="2384884"/>
              <a:ext cx="226660" cy="2520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 bwMode="auto">
            <a:xfrm>
              <a:off x="803227" y="3253636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 bwMode="auto">
            <a:xfrm>
              <a:off x="1717395" y="252890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</a:t>
              </a:r>
            </a:p>
          </p:txBody>
        </p:sp>
        <p:sp>
          <p:nvSpPr>
            <p:cNvPr id="120" name="직사각형 119"/>
            <p:cNvSpPr/>
            <p:nvPr/>
          </p:nvSpPr>
          <p:spPr bwMode="auto">
            <a:xfrm>
              <a:off x="2867338" y="350656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 bwMode="auto">
            <a:xfrm>
              <a:off x="2771800" y="2600908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3989676" y="2883850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마</a:t>
              </a:r>
            </a:p>
          </p:txBody>
        </p:sp>
        <p:sp>
          <p:nvSpPr>
            <p:cNvPr id="123" name="직사각형 122"/>
            <p:cNvSpPr/>
            <p:nvPr/>
          </p:nvSpPr>
          <p:spPr bwMode="auto">
            <a:xfrm>
              <a:off x="5090275" y="3354447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바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5999686" y="2283743"/>
              <a:ext cx="660546" cy="36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사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길이에 따라 삼각형을 분류해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 물음표 대신 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효과는 전자저작물과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4-2\app\resource\contents\lesson02\ops\2\2_1_03.html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34268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길이를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11646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삽화에 텍스트는 직접 삽입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4-2\app\resource\contents\lesson02\ops\2\images\2_1\2_1_3_01.svg~2_1_3_01_answer_4.svg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5374090" y="1341094"/>
            <a:ext cx="521274" cy="258880"/>
            <a:chOff x="3792317" y="345499"/>
            <a:chExt cx="521274" cy="25888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62A72F49-201F-4A6A-8EE8-765004CEB882}"/>
              </a:ext>
            </a:extLst>
          </p:cNvPr>
          <p:cNvGrpSpPr/>
          <p:nvPr/>
        </p:nvGrpSpPr>
        <p:grpSpPr>
          <a:xfrm>
            <a:off x="5918542" y="1342762"/>
            <a:ext cx="521274" cy="255591"/>
            <a:chOff x="4338619" y="347167"/>
            <a:chExt cx="521274" cy="25559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74D84A3-6C1A-43ED-9908-12388BC009A9}"/>
                </a:ext>
              </a:extLst>
            </p:cNvPr>
            <p:cNvSpPr/>
            <p:nvPr/>
          </p:nvSpPr>
          <p:spPr>
            <a:xfrm>
              <a:off x="4338619" y="34716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C3C053BF-43EC-4BC7-B069-26B25E340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723" y="350355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A38BC19D-7FE5-40AB-980A-995B933DDEDF}"/>
              </a:ext>
            </a:extLst>
          </p:cNvPr>
          <p:cNvGrpSpPr/>
          <p:nvPr/>
        </p:nvGrpSpPr>
        <p:grpSpPr>
          <a:xfrm>
            <a:off x="6462994" y="1341553"/>
            <a:ext cx="521274" cy="255591"/>
            <a:chOff x="4887332" y="345958"/>
            <a:chExt cx="521274" cy="25559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5D401DBC-7C21-4CEA-A793-95D3171C21B0}"/>
                </a:ext>
              </a:extLst>
            </p:cNvPr>
            <p:cNvSpPr/>
            <p:nvPr/>
          </p:nvSpPr>
          <p:spPr>
            <a:xfrm>
              <a:off x="4887332" y="34595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07C54F96-5279-436B-9AD3-1E7D72D21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712" y="35002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57E19CF1-38F5-42B0-AD88-C31C5834A9D1}"/>
              </a:ext>
            </a:extLst>
          </p:cNvPr>
          <p:cNvGrpSpPr/>
          <p:nvPr/>
        </p:nvGrpSpPr>
        <p:grpSpPr>
          <a:xfrm>
            <a:off x="4288306" y="1347818"/>
            <a:ext cx="521274" cy="260415"/>
            <a:chOff x="3240719" y="345173"/>
            <a:chExt cx="521274" cy="26041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1EEE74D7-F59B-4706-8E4D-4B09365AE7F5}"/>
                </a:ext>
              </a:extLst>
            </p:cNvPr>
            <p:cNvSpPr/>
            <p:nvPr/>
          </p:nvSpPr>
          <p:spPr>
            <a:xfrm>
              <a:off x="3240719" y="349997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89F423F7-C2FB-491B-A8E3-31B1275F2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0099" y="345173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5197650" y="10453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5686050" y="50375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67" y="320323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58773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25" y="2648873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89" y="3542945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811" y="285894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8" y="3395445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94" y="232703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1431809" y="30290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254304CE-7228-46DC-B92D-9495F8B2520F}"/>
              </a:ext>
            </a:extLst>
          </p:cNvPr>
          <p:cNvGrpSpPr/>
          <p:nvPr/>
        </p:nvGrpSpPr>
        <p:grpSpPr>
          <a:xfrm>
            <a:off x="4838028" y="1340768"/>
            <a:ext cx="521274" cy="258880"/>
            <a:chOff x="3792317" y="345499"/>
            <a:chExt cx="521274" cy="25888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C91C7032-F5EA-44DF-AB54-DD1F200CB9C9}"/>
                </a:ext>
              </a:extLst>
            </p:cNvPr>
            <p:cNvSpPr/>
            <p:nvPr/>
          </p:nvSpPr>
          <p:spPr>
            <a:xfrm>
              <a:off x="3792317" y="348788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FA1E53A9-8AC7-4D7E-B302-761B88B39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96" y="345499"/>
              <a:ext cx="462514" cy="2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44452</TotalTime>
  <Words>3312</Words>
  <Application>Microsoft Office PowerPoint</Application>
  <PresentationFormat>화면 슬라이드 쇼(4:3)</PresentationFormat>
  <Paragraphs>1123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8243</cp:revision>
  <cp:lastPrinted>2021-12-20T01:30:02Z</cp:lastPrinted>
  <dcterms:created xsi:type="dcterms:W3CDTF">2008-07-15T12:19:11Z</dcterms:created>
  <dcterms:modified xsi:type="dcterms:W3CDTF">2022-06-29T01:54:00Z</dcterms:modified>
</cp:coreProperties>
</file>